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27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1.xml.rels" ContentType="application/vnd.openxmlformats-package.relationships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8.png" ContentType="image/png"/>
  <Override PartName="/ppt/media/image23.png" ContentType="image/png"/>
  <Override PartName="/ppt/media/image5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0.png" ContentType="image/png"/>
  <Override PartName="/ppt/media/image24.png" ContentType="image/png"/>
  <Override PartName="/ppt/media/image9.png" ContentType="image/png"/>
  <Override PartName="/ppt/media/image22.png" ContentType="image/png"/>
  <Override PartName="/ppt/media/image7.png" ContentType="image/png"/>
  <Override PartName="/ppt/media/image11.png" ContentType="image/png"/>
  <Override PartName="/ppt/media/image21.png" ContentType="image/png"/>
  <Override PartName="/ppt/media/image6.png" ContentType="image/png"/>
  <Override PartName="/ppt/media/image4.png" ContentType="image/png"/>
  <Override PartName="/ppt/media/image16.png" ContentType="image/png"/>
  <Override PartName="/ppt/media/image28.png" ContentType="image/png"/>
  <Override PartName="/ppt/media/image3.jpeg" ContentType="image/jpeg"/>
  <Override PartName="/ppt/media/image2.png" ContentType="image/png"/>
  <Override PartName="/ppt/media/image1.png" ContentType="image/png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22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s/slide20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19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charts/chart4.xml" ContentType="application/vnd.openxmlformats-officedocument.drawingml.chart+xml"/>
  <Override PartName="/ppt/presentation.xml" ContentType="application/vnd.openxmlformats-officedocument.presentationml.presentation.main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
</Relationships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scatterChart>
        <c:scatterStyle val="line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Mammograms (Poor)</c:v>
                </c:pt>
              </c:strCache>
            </c:strRef>
          </c:tx>
          <c:spPr>
            <a:solidFill>
              <a:srgbClr val="004586"/>
            </a:solidFill>
            <a:ln w="28800">
              <a:solidFill>
                <a:srgbClr val="004586"/>
              </a:solidFill>
              <a:round/>
            </a:ln>
          </c:spPr>
          <c:marker>
            <c:symbol val="none"/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1</c:f>
              <c:numCache>
                <c:formatCode>General</c:formatCode>
                <c:ptCount val="14"/>
                <c:pt idx="0">
                  <c:v>1976</c:v>
                </c:pt>
                <c:pt idx="1">
                  <c:v>1980</c:v>
                </c:pt>
                <c:pt idx="2">
                  <c:v>1984</c:v>
                </c:pt>
                <c:pt idx="3">
                  <c:v>1987</c:v>
                </c:pt>
                <c:pt idx="4">
                  <c:v>1990</c:v>
                </c:pt>
                <c:pt idx="5">
                  <c:v>1991</c:v>
                </c:pt>
                <c:pt idx="6">
                  <c:v>1993</c:v>
                </c:pt>
                <c:pt idx="7">
                  <c:v>1994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2003</c:v>
                </c:pt>
                <c:pt idx="12">
                  <c:v>2005</c:v>
                </c:pt>
                <c:pt idx="13">
                  <c:v>2008</c:v>
                </c:pt>
              </c:numCache>
            </c:numRef>
          </c:xVal>
          <c:yVal>
            <c:numRef>
              <c:f>0</c:f>
              <c:numCache>
                <c:formatCode>General</c:formatCode>
                <c:ptCount val="14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>14.6</c:v>
                </c:pt>
                <c:pt idx="4">
                  <c:v>30.8</c:v>
                </c:pt>
                <c:pt idx="5">
                  <c:v>35.2</c:v>
                </c:pt>
                <c:pt idx="6">
                  <c:v>41.1</c:v>
                </c:pt>
                <c:pt idx="7">
                  <c:v>44.2</c:v>
                </c:pt>
                <c:pt idx="8">
                  <c:v>50.1</c:v>
                </c:pt>
                <c:pt idx="9">
                  <c:v>57.4</c:v>
                </c:pt>
                <c:pt idx="10">
                  <c:v>54.8</c:v>
                </c:pt>
                <c:pt idx="11">
                  <c:v>55.4</c:v>
                </c:pt>
                <c:pt idx="12">
                  <c:v>48.5</c:v>
                </c:pt>
                <c:pt idx="13">
                  <c:v>51.4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label 2</c:f>
              <c:strCache>
                <c:ptCount val="1"/>
                <c:pt idx="0">
                  <c:v>Mammograms (Near-Poor)</c:v>
                </c:pt>
              </c:strCache>
            </c:strRef>
          </c:tx>
          <c:spPr>
            <a:solidFill>
              <a:srgbClr val="ff420e"/>
            </a:solidFill>
            <a:ln w="28800">
              <a:solidFill>
                <a:srgbClr val="ff420e"/>
              </a:solidFill>
              <a:round/>
            </a:ln>
          </c:spPr>
          <c:marker>
            <c:symbol val="none"/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3</c:f>
              <c:numCache>
                <c:formatCode>General</c:formatCode>
                <c:ptCount val="14"/>
                <c:pt idx="0">
                  <c:v>1976</c:v>
                </c:pt>
                <c:pt idx="1">
                  <c:v>1980</c:v>
                </c:pt>
                <c:pt idx="2">
                  <c:v>1984</c:v>
                </c:pt>
                <c:pt idx="3">
                  <c:v>1987</c:v>
                </c:pt>
                <c:pt idx="4">
                  <c:v>1990</c:v>
                </c:pt>
                <c:pt idx="5">
                  <c:v>1991</c:v>
                </c:pt>
                <c:pt idx="6">
                  <c:v>1993</c:v>
                </c:pt>
                <c:pt idx="7">
                  <c:v>1994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2003</c:v>
                </c:pt>
                <c:pt idx="12">
                  <c:v>2005</c:v>
                </c:pt>
                <c:pt idx="13">
                  <c:v>2008</c:v>
                </c:pt>
              </c:numCache>
            </c:numRef>
          </c:xVal>
          <c:yVal>
            <c:numRef>
              <c:f>2</c:f>
              <c:numCache>
                <c:formatCode>General</c:formatCode>
                <c:ptCount val="14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>20.9</c:v>
                </c:pt>
                <c:pt idx="4">
                  <c:v>39.1</c:v>
                </c:pt>
                <c:pt idx="5">
                  <c:v>44.4</c:v>
                </c:pt>
                <c:pt idx="6">
                  <c:v>47.5</c:v>
                </c:pt>
                <c:pt idx="7">
                  <c:v>48.6</c:v>
                </c:pt>
                <c:pt idx="8">
                  <c:v>56.1</c:v>
                </c:pt>
                <c:pt idx="9">
                  <c:v>59.5</c:v>
                </c:pt>
                <c:pt idx="10">
                  <c:v>58.1</c:v>
                </c:pt>
                <c:pt idx="11">
                  <c:v>60.8</c:v>
                </c:pt>
                <c:pt idx="12">
                  <c:v>55.3</c:v>
                </c:pt>
                <c:pt idx="13">
                  <c:v>55.8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label 4</c:f>
              <c:strCache>
                <c:ptCount val="1"/>
                <c:pt idx="0">
                  <c:v>Mammograms (Non-Poor)</c:v>
                </c:pt>
              </c:strCache>
            </c:strRef>
          </c:tx>
          <c:spPr>
            <a:solidFill>
              <a:srgbClr val="ffd320"/>
            </a:solidFill>
            <a:ln w="28800">
              <a:solidFill>
                <a:srgbClr val="ffd320"/>
              </a:solidFill>
              <a:round/>
            </a:ln>
          </c:spPr>
          <c:marker>
            <c:symbol val="none"/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5</c:f>
              <c:numCache>
                <c:formatCode>General</c:formatCode>
                <c:ptCount val="14"/>
                <c:pt idx="0">
                  <c:v>1976</c:v>
                </c:pt>
                <c:pt idx="1">
                  <c:v>1980</c:v>
                </c:pt>
                <c:pt idx="2">
                  <c:v>1984</c:v>
                </c:pt>
                <c:pt idx="3">
                  <c:v>1987</c:v>
                </c:pt>
                <c:pt idx="4">
                  <c:v>1990</c:v>
                </c:pt>
                <c:pt idx="5">
                  <c:v>1991</c:v>
                </c:pt>
                <c:pt idx="6">
                  <c:v>1993</c:v>
                </c:pt>
                <c:pt idx="7">
                  <c:v>1994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2003</c:v>
                </c:pt>
                <c:pt idx="12">
                  <c:v>2005</c:v>
                </c:pt>
                <c:pt idx="13">
                  <c:v>2008</c:v>
                </c:pt>
              </c:numCache>
            </c:numRef>
          </c:xVal>
          <c:yVal>
            <c:numRef>
              <c:f>4</c:f>
              <c:numCache>
                <c:formatCode>General</c:formatCode>
                <c:ptCount val="14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>34.9</c:v>
                </c:pt>
                <c:pt idx="4">
                  <c:v>59.2</c:v>
                </c:pt>
                <c:pt idx="5">
                  <c:v>62.2</c:v>
                </c:pt>
                <c:pt idx="6">
                  <c:v>67.3</c:v>
                </c:pt>
                <c:pt idx="7">
                  <c:v>68.5</c:v>
                </c:pt>
                <c:pt idx="8">
                  <c:v>72.6</c:v>
                </c:pt>
                <c:pt idx="9">
                  <c:v>75</c:v>
                </c:pt>
                <c:pt idx="10">
                  <c:v>75.9</c:v>
                </c:pt>
                <c:pt idx="11">
                  <c:v>74.3</c:v>
                </c:pt>
                <c:pt idx="12">
                  <c:v>72.5</c:v>
                </c:pt>
                <c:pt idx="13">
                  <c:v>72.8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label 6</c:f>
              <c:strCache>
                <c:ptCount val="1"/>
                <c:pt idx="0">
                  <c:v>Deaths (White)</c:v>
                </c:pt>
              </c:strCache>
            </c:strRef>
          </c:tx>
          <c:spPr>
            <a:solidFill>
              <a:srgbClr val="579d1c"/>
            </a:solidFill>
            <a:ln w="28800">
              <a:solidFill>
                <a:srgbClr val="579d1c"/>
              </a:solidFill>
              <a:round/>
            </a:ln>
          </c:spPr>
          <c:marker>
            <c:symbol val="none"/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7</c:f>
              <c:numCache>
                <c:formatCode>General</c:formatCode>
                <c:ptCount val="14"/>
                <c:pt idx="0">
                  <c:v>1976</c:v>
                </c:pt>
                <c:pt idx="1">
                  <c:v>1980</c:v>
                </c:pt>
                <c:pt idx="2">
                  <c:v>1984</c:v>
                </c:pt>
                <c:pt idx="3">
                  <c:v>1987</c:v>
                </c:pt>
                <c:pt idx="4">
                  <c:v>1990</c:v>
                </c:pt>
                <c:pt idx="5">
                  <c:v>1991</c:v>
                </c:pt>
                <c:pt idx="6">
                  <c:v>1993</c:v>
                </c:pt>
                <c:pt idx="7">
                  <c:v>1994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2003</c:v>
                </c:pt>
                <c:pt idx="12">
                  <c:v>2005</c:v>
                </c:pt>
                <c:pt idx="13">
                  <c:v>2008</c:v>
                </c:pt>
              </c:numCache>
            </c:numRef>
          </c:xVal>
          <c:yVal>
            <c:numRef>
              <c:f>6</c:f>
              <c:numCache>
                <c:formatCode>General</c:formatCode>
                <c:ptCount val="14"/>
                <c:pt idx="0">
                  <c:v>31.7</c:v>
                </c:pt>
                <c:pt idx="1">
                  <c:v>31.9</c:v>
                </c:pt>
                <c:pt idx="2">
                  <c:v>32.6</c:v>
                </c:pt>
                <c:pt idx="3">
                  <c:v>32.4</c:v>
                </c:pt>
                <c:pt idx="4">
                  <c:v>32.8</c:v>
                </c:pt>
                <c:pt idx="5">
                  <c:v>32</c:v>
                </c:pt>
                <c:pt idx="6">
                  <c:v>30.7</c:v>
                </c:pt>
                <c:pt idx="7">
                  <c:v>30.1</c:v>
                </c:pt>
                <c:pt idx="8">
                  <c:v>27</c:v>
                </c:pt>
                <c:pt idx="9">
                  <c:v>25.8</c:v>
                </c:pt>
                <c:pt idx="10">
                  <c:v>26</c:v>
                </c:pt>
                <c:pt idx="11">
                  <c:v>24.3</c:v>
                </c:pt>
                <c:pt idx="12">
                  <c:v>23</c:v>
                </c:pt>
                <c:pt idx="13">
                  <c:v>21.5</c:v>
                </c:pt>
              </c:numCache>
            </c:numRef>
          </c:yVal>
          <c:smooth val="0"/>
        </c:ser>
        <c:ser>
          <c:idx val="4"/>
          <c:order val="4"/>
          <c:tx>
            <c:strRef>
              <c:f>label 8</c:f>
              <c:strCache>
                <c:ptCount val="1"/>
                <c:pt idx="0">
                  <c:v>Deaths (African American)</c:v>
                </c:pt>
              </c:strCache>
            </c:strRef>
          </c:tx>
          <c:spPr>
            <a:solidFill>
              <a:srgbClr val="7e0021"/>
            </a:solidFill>
            <a:ln w="28800">
              <a:solidFill>
                <a:srgbClr val="7e0021"/>
              </a:solidFill>
              <a:round/>
            </a:ln>
          </c:spPr>
          <c:marker>
            <c:symbol val="none"/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9</c:f>
              <c:numCache>
                <c:formatCode>General</c:formatCode>
                <c:ptCount val="14"/>
                <c:pt idx="0">
                  <c:v>1976</c:v>
                </c:pt>
                <c:pt idx="1">
                  <c:v>1980</c:v>
                </c:pt>
                <c:pt idx="2">
                  <c:v>1984</c:v>
                </c:pt>
                <c:pt idx="3">
                  <c:v>1987</c:v>
                </c:pt>
                <c:pt idx="4">
                  <c:v>1990</c:v>
                </c:pt>
                <c:pt idx="5">
                  <c:v>1991</c:v>
                </c:pt>
                <c:pt idx="6">
                  <c:v>1993</c:v>
                </c:pt>
                <c:pt idx="7">
                  <c:v>1994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2003</c:v>
                </c:pt>
                <c:pt idx="12">
                  <c:v>2005</c:v>
                </c:pt>
                <c:pt idx="13">
                  <c:v>2008</c:v>
                </c:pt>
              </c:numCache>
            </c:numRef>
          </c:xVal>
          <c:yVal>
            <c:numRef>
              <c:f>8</c:f>
              <c:numCache>
                <c:formatCode>General</c:formatCode>
                <c:ptCount val="14"/>
                <c:pt idx="0">
                  <c:v>29</c:v>
                </c:pt>
                <c:pt idx="1">
                  <c:v>31.5</c:v>
                </c:pt>
                <c:pt idx="2">
                  <c:v>35.5</c:v>
                </c:pt>
                <c:pt idx="3">
                  <c:v>36.3</c:v>
                </c:pt>
                <c:pt idx="4">
                  <c:v>38</c:v>
                </c:pt>
                <c:pt idx="5">
                  <c:v>38.2</c:v>
                </c:pt>
                <c:pt idx="6">
                  <c:v>38</c:v>
                </c:pt>
                <c:pt idx="7">
                  <c:v>37.7</c:v>
                </c:pt>
                <c:pt idx="8">
                  <c:v>35.5</c:v>
                </c:pt>
                <c:pt idx="9">
                  <c:v>35.1</c:v>
                </c:pt>
                <c:pt idx="10">
                  <c:v>34.7</c:v>
                </c:pt>
                <c:pt idx="11">
                  <c:v>34</c:v>
                </c:pt>
                <c:pt idx="12">
                  <c:v>32.5</c:v>
                </c:pt>
                <c:pt idx="13">
                  <c:v>30.5</c:v>
                </c:pt>
              </c:numCache>
            </c:numRef>
          </c:yVal>
          <c:smooth val="0"/>
        </c:ser>
        <c:axId val="22966674"/>
        <c:axId val="78137316"/>
      </c:scatterChart>
      <c:valAx>
        <c:axId val="2296667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Arial"/>
                <a:ea typeface="DejaVu Sans"/>
              </a:defRPr>
            </a:pPr>
          </a:p>
        </c:txPr>
        <c:crossAx val="78137316"/>
        <c:crosses val="autoZero"/>
        <c:crossBetween val="midCat"/>
      </c:valAx>
      <c:valAx>
        <c:axId val="78137316"/>
        <c:scaling>
          <c:orientation val="minMax"/>
        </c:scaling>
        <c:delete val="0"/>
        <c:axPos val="l"/>
        <c:majorGridlines>
          <c:spPr>
            <a:ln w="9360">
              <a:solidFill>
                <a:srgbClr val="b3b3b3"/>
              </a:solidFill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Arial"/>
                <a:ea typeface="DejaVu Sans"/>
              </a:defRPr>
            </a:pPr>
          </a:p>
        </c:txPr>
        <c:crossAx val="22966674"/>
        <c:crosses val="autoZero"/>
        <c:crossBetween val="midCat"/>
      </c:valAx>
      <c:spPr>
        <a:noFill/>
        <a:ln>
          <a:solidFill>
            <a:srgbClr val="b3b3b3"/>
          </a:solidFill>
        </a:ln>
      </c:spPr>
    </c:plotArea>
    <c:legend>
      <c:legendPos val="r"/>
      <c:overlay val="0"/>
      <c:spPr>
        <a:noFill/>
        <a:ln>
          <a:noFill/>
        </a:ln>
      </c:spPr>
      <c:txPr>
        <a:bodyPr/>
        <a:lstStyle/>
        <a:p>
          <a:pPr>
            <a:defRPr b="0" sz="1000" spc="-1" strike="noStrike">
              <a:solidFill>
                <a:srgbClr val="000000"/>
              </a:solidFill>
              <a:latin typeface="Arial"/>
              <a:ea typeface="DejaVu Sans"/>
            </a:defRPr>
          </a:pPr>
        </a:p>
      </c:txPr>
    </c:legend>
    <c:plotVisOnly val="1"/>
    <c:dispBlanksAs val="span"/>
  </c:chart>
  <c:spPr>
    <a:solidFill>
      <a:srgbClr val="ffffff"/>
    </a:solidFill>
    <a:ln>
      <a:noFill/>
    </a:ln>
  </c:spPr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E9DB48A0-B09D-4C14-974D-E004B7E81ACF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080" cy="3427200"/>
          </a:xfrm>
          <a:prstGeom prst="rect">
            <a:avLst/>
          </a:prstGeom>
        </p:spPr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28" name="CustomShape 3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A9A65C5-9023-48B9-94E3-39F9A4CF23C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080" cy="3427200"/>
          </a:xfrm>
          <a:prstGeom prst="rect">
            <a:avLst/>
          </a:prstGeom>
        </p:spPr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31" name="CustomShape 3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DCD7CD4-9343-4BA9-AC8B-249CAB8FE71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080" cy="3427200"/>
          </a:xfrm>
          <a:prstGeom prst="rect">
            <a:avLst/>
          </a:prstGeom>
        </p:spPr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34" name="CustomShape 3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8482CE8-F9E1-41BC-A88C-D0A920B3995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Line 1"/>
          <p:cNvSpPr/>
          <p:nvPr/>
        </p:nvSpPr>
        <p:spPr>
          <a:xfrm>
            <a:off x="0" y="5100840"/>
            <a:ext cx="9144000" cy="360"/>
          </a:xfrm>
          <a:prstGeom prst="line">
            <a:avLst/>
          </a:prstGeom>
          <a:ln w="101520">
            <a:solidFill>
              <a:srgbClr val="fdb91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Line 1"/>
          <p:cNvSpPr/>
          <p:nvPr/>
        </p:nvSpPr>
        <p:spPr>
          <a:xfrm>
            <a:off x="0" y="5100840"/>
            <a:ext cx="9144000" cy="360"/>
          </a:xfrm>
          <a:prstGeom prst="line">
            <a:avLst/>
          </a:prstGeom>
          <a:ln w="101520">
            <a:solidFill>
              <a:srgbClr val="fdb91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Line 1"/>
          <p:cNvSpPr/>
          <p:nvPr/>
        </p:nvSpPr>
        <p:spPr>
          <a:xfrm>
            <a:off x="0" y="5100840"/>
            <a:ext cx="9144000" cy="360"/>
          </a:xfrm>
          <a:prstGeom prst="line">
            <a:avLst/>
          </a:prstGeom>
          <a:ln w="101520">
            <a:solidFill>
              <a:srgbClr val="fdb91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jpe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trends.google.com/trends/explore?date=2008-07-18%202019-08-18&amp;q=artificial%20intelligence,deep%20learning,machine%20learning" TargetMode="External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hyperlink" Target="https://www.radiologymasterclass.co.uk/gallery/chest/pneumothorax/pneumothorax_b" TargetMode="External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chart" Target="../charts/chart4.xml"/><Relationship Id="rId3" Type="http://schemas.openxmlformats.org/officeDocument/2006/relationships/hyperlink" Target="http://bit.ly/ucsdbreast" TargetMode="External"/><Relationship Id="rId4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hyperlink" Target="http://bit.ly/ucsdnet" TargetMode="External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hyperlink" Target="http://bit.ly/ucsdcam" TargetMode="External"/><Relationship Id="rId6" Type="http://schemas.openxmlformats.org/officeDocument/2006/relationships/hyperlink" Target="http://bit.ly/ucsdexplain" TargetMode="External"/><Relationship Id="rId7" Type="http://schemas.openxmlformats.org/officeDocument/2006/relationships/hyperlink" Target="http://bit.ly/ucsdsmooth" TargetMode="External"/><Relationship Id="rId8" Type="http://schemas.openxmlformats.org/officeDocument/2006/relationships/image" Target="../media/image31.png"/><Relationship Id="rId9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8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hyperlink" Target="https://books.google.com/ngrams" TargetMode="External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books.google.com/ngrams" TargetMode="External"/><Relationship Id="rId2" Type="http://schemas.openxmlformats.org/officeDocument/2006/relationships/image" Target="../media/image17.png"/><Relationship Id="rId3" Type="http://schemas.openxmlformats.org/officeDocument/2006/relationships/hyperlink" Target="https://en.wikipedia.org/wiki/Peter_Naur" TargetMode="External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5968080" y="4460040"/>
            <a:ext cx="3126240" cy="383400"/>
          </a:xfrm>
          <a:prstGeom prst="rect">
            <a:avLst/>
          </a:prstGeom>
          <a:solidFill>
            <a:srgbClr val="ffffff"/>
          </a:solidFill>
          <a:ln w="9360">
            <a:noFill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4" name="CustomShape 2"/>
          <p:cNvSpPr/>
          <p:nvPr/>
        </p:nvSpPr>
        <p:spPr>
          <a:xfrm>
            <a:off x="287640" y="3980520"/>
            <a:ext cx="4697640" cy="67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103259"/>
                </a:solidFill>
                <a:latin typeface="Roboto"/>
                <a:ea typeface="Roboto"/>
              </a:rPr>
              <a:t>Hobson Lane, UC San Diego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103259"/>
                </a:solidFill>
                <a:latin typeface="Roboto"/>
                <a:ea typeface="Roboto"/>
              </a:rPr>
              <a:t>Instructor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25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9154440" cy="769320"/>
          </a:xfrm>
          <a:prstGeom prst="rect">
            <a:avLst/>
          </a:prstGeom>
          <a:ln>
            <a:noFill/>
          </a:ln>
        </p:spPr>
      </p:pic>
      <p:sp>
        <p:nvSpPr>
          <p:cNvPr id="126" name="CustomShape 3"/>
          <p:cNvSpPr/>
          <p:nvPr/>
        </p:nvSpPr>
        <p:spPr>
          <a:xfrm>
            <a:off x="0" y="0"/>
            <a:ext cx="9154440" cy="1020240"/>
          </a:xfrm>
          <a:prstGeom prst="rect">
            <a:avLst/>
          </a:prstGeom>
          <a:solidFill>
            <a:srgbClr val="121429"/>
          </a:solidFill>
          <a:ln w="28440">
            <a:solidFill>
              <a:srgbClr val="48749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4"/>
          <p:cNvSpPr/>
          <p:nvPr/>
        </p:nvSpPr>
        <p:spPr>
          <a:xfrm>
            <a:off x="0" y="27000"/>
            <a:ext cx="9154440" cy="51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News Gothic MT"/>
                <a:ea typeface="DejaVu Sans"/>
              </a:rPr>
              <a:t>Digital Health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28" name="CustomShape 5"/>
          <p:cNvSpPr/>
          <p:nvPr/>
        </p:nvSpPr>
        <p:spPr>
          <a:xfrm>
            <a:off x="0" y="516960"/>
            <a:ext cx="915444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ffffff"/>
                </a:solidFill>
                <a:latin typeface="News Gothic MT"/>
                <a:ea typeface="DejaVu Sans"/>
              </a:rPr>
              <a:t>UCSD Extension – Specialization Certificate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9" name="CustomShape 6"/>
          <p:cNvSpPr/>
          <p:nvPr/>
        </p:nvSpPr>
        <p:spPr>
          <a:xfrm>
            <a:off x="287640" y="1869480"/>
            <a:ext cx="8178840" cy="157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242852"/>
                </a:solidFill>
                <a:latin typeface="Roboto Light"/>
                <a:ea typeface="DejaVu Sans"/>
              </a:rPr>
              <a:t>L0:  </a:t>
            </a:r>
            <a:r>
              <a:rPr b="0" lang="en-US" sz="4800" spc="-1" strike="noStrike">
                <a:solidFill>
                  <a:srgbClr val="242852"/>
                </a:solidFill>
                <a:latin typeface="Roboto Light"/>
                <a:ea typeface="DejaVu Sans"/>
              </a:rPr>
              <a:t>Data Science for Healthcare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130" name="Picture 14" descr=""/>
          <p:cNvPicPr/>
          <p:nvPr/>
        </p:nvPicPr>
        <p:blipFill>
          <a:blip r:embed="rId2"/>
          <a:stretch/>
        </p:blipFill>
        <p:spPr>
          <a:xfrm>
            <a:off x="5706000" y="4255920"/>
            <a:ext cx="1516320" cy="497520"/>
          </a:xfrm>
          <a:prstGeom prst="rect">
            <a:avLst/>
          </a:prstGeom>
          <a:ln>
            <a:noFill/>
          </a:ln>
        </p:spPr>
      </p:pic>
      <p:pic>
        <p:nvPicPr>
          <p:cNvPr id="131" name="Picture 17" descr=""/>
          <p:cNvPicPr/>
          <p:nvPr/>
        </p:nvPicPr>
        <p:blipFill>
          <a:blip r:embed="rId3"/>
          <a:stretch/>
        </p:blipFill>
        <p:spPr>
          <a:xfrm>
            <a:off x="7498080" y="4114800"/>
            <a:ext cx="1524600" cy="705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457200" y="0"/>
            <a:ext cx="8227800" cy="119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Calibri"/>
                <a:ea typeface="Arial"/>
              </a:rPr>
              <a:t>Web search trends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2560320" y="4225320"/>
            <a:ext cx="360540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trends.google.com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2"/>
          <a:srcRect l="18526" t="0" r="1076" b="0"/>
          <a:stretch/>
        </p:blipFill>
        <p:spPr>
          <a:xfrm>
            <a:off x="281520" y="1536120"/>
            <a:ext cx="8403480" cy="2485800"/>
          </a:xfrm>
          <a:prstGeom prst="rect">
            <a:avLst/>
          </a:prstGeom>
          <a:ln>
            <a:noFill/>
          </a:ln>
        </p:spPr>
      </p:pic>
      <p:sp>
        <p:nvSpPr>
          <p:cNvPr id="244" name="CustomShape 3"/>
          <p:cNvSpPr/>
          <p:nvPr/>
        </p:nvSpPr>
        <p:spPr>
          <a:xfrm>
            <a:off x="6492240" y="2103120"/>
            <a:ext cx="219384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1b75bc"/>
                </a:solidFill>
                <a:latin typeface="Arial"/>
                <a:ea typeface="DejaVu Sans"/>
              </a:rPr>
              <a:t>Artificial Intelligence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5" name="CustomShape 4"/>
          <p:cNvSpPr/>
          <p:nvPr/>
        </p:nvSpPr>
        <p:spPr>
          <a:xfrm>
            <a:off x="6766560" y="1371600"/>
            <a:ext cx="198972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3d200"/>
                </a:solidFill>
                <a:latin typeface="Arial"/>
                <a:ea typeface="DejaVu Sans"/>
              </a:rPr>
              <a:t>Machine Learning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6" name="CustomShape 5"/>
          <p:cNvSpPr/>
          <p:nvPr/>
        </p:nvSpPr>
        <p:spPr>
          <a:xfrm>
            <a:off x="7132320" y="3291840"/>
            <a:ext cx="167292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f413d"/>
                </a:solidFill>
                <a:latin typeface="Arial"/>
                <a:ea typeface="DejaVu Sans"/>
              </a:rPr>
              <a:t>Deep Learning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 rot="5415600">
            <a:off x="2559600" y="1838880"/>
            <a:ext cx="2284560" cy="1172520"/>
          </a:xfrm>
          <a:custGeom>
            <a:avLst/>
            <a:gdLst/>
            <a:ahLst/>
            <a:rect l="l" t="t" r="r" b="b"/>
            <a:pathLst>
              <a:path w="6352" h="3263">
                <a:moveTo>
                  <a:pt x="0" y="824"/>
                </a:moveTo>
                <a:lnTo>
                  <a:pt x="4743" y="821"/>
                </a:lnTo>
                <a:lnTo>
                  <a:pt x="4742" y="0"/>
                </a:lnTo>
                <a:lnTo>
                  <a:pt x="6351" y="1629"/>
                </a:lnTo>
                <a:lnTo>
                  <a:pt x="4745" y="3262"/>
                </a:lnTo>
                <a:lnTo>
                  <a:pt x="4743" y="2440"/>
                </a:lnTo>
                <a:lnTo>
                  <a:pt x="0" y="2443"/>
                </a:lnTo>
                <a:lnTo>
                  <a:pt x="0" y="824"/>
                </a:lnTo>
              </a:path>
            </a:pathLst>
          </a:custGeom>
          <a:solidFill>
            <a:srgbClr val="89c7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Automation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457200" y="0"/>
            <a:ext cx="8227800" cy="119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Calibri"/>
                <a:ea typeface="Arial"/>
              </a:rPr>
              <a:t>Automation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457200" y="1203480"/>
            <a:ext cx="8227800" cy="29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  <a:ea typeface="DejaVu Sans"/>
              </a:rPr>
              <a:t>Statistics</a:t>
            </a:r>
            <a:endParaRPr b="0" lang="en-US" sz="24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  <a:ea typeface="DejaVu Sans"/>
              </a:rPr>
              <a:t>Science</a:t>
            </a:r>
            <a:endParaRPr b="0" lang="en-US" sz="24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  <a:ea typeface="DejaVu Sans"/>
              </a:rPr>
              <a:t>Data Analytics</a:t>
            </a:r>
            <a:endParaRPr b="0" lang="en-US" sz="24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  <a:ea typeface="DejaVu Sans"/>
              </a:rPr>
              <a:t>Data Science </a:t>
            </a:r>
            <a:endParaRPr b="0" lang="en-US" sz="24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  <a:ea typeface="DejaVu Sans"/>
              </a:rPr>
              <a:t>Predictive Analytics</a:t>
            </a:r>
            <a:endParaRPr b="0" lang="en-US" sz="24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  <a:ea typeface="DejaVu Sans"/>
              </a:rPr>
              <a:t>Machine Learning</a:t>
            </a:r>
            <a:endParaRPr b="0" lang="en-US" sz="24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  <a:ea typeface="DejaVu Sans"/>
              </a:rPr>
              <a:t>Deep Learning</a:t>
            </a:r>
            <a:endParaRPr b="0" lang="en-US" sz="24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  <a:ea typeface="DejaVu Sans"/>
              </a:rPr>
              <a:t>Artificial Intelligence (AI)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50" name="" descr=""/>
          <p:cNvPicPr/>
          <p:nvPr/>
        </p:nvPicPr>
        <p:blipFill>
          <a:blip r:embed="rId1"/>
          <a:srcRect l="56284" t="7307" r="3716" b="43617"/>
          <a:stretch/>
        </p:blipFill>
        <p:spPr>
          <a:xfrm>
            <a:off x="5106960" y="1149840"/>
            <a:ext cx="1999080" cy="1436400"/>
          </a:xfrm>
          <a:prstGeom prst="rect">
            <a:avLst/>
          </a:prstGeom>
          <a:ln>
            <a:noFill/>
          </a:ln>
        </p:spPr>
      </p:pic>
      <p:pic>
        <p:nvPicPr>
          <p:cNvPr id="251" name="" descr=""/>
          <p:cNvPicPr/>
          <p:nvPr/>
        </p:nvPicPr>
        <p:blipFill>
          <a:blip r:embed="rId2"/>
          <a:srcRect l="3780" t="7299" r="56220" b="41492"/>
          <a:stretch/>
        </p:blipFill>
        <p:spPr>
          <a:xfrm>
            <a:off x="5569200" y="837000"/>
            <a:ext cx="2096640" cy="1572120"/>
          </a:xfrm>
          <a:prstGeom prst="rect">
            <a:avLst/>
          </a:prstGeom>
          <a:ln>
            <a:noFill/>
          </a:ln>
        </p:spPr>
      </p:pic>
      <p:sp>
        <p:nvSpPr>
          <p:cNvPr id="252" name="CustomShape 4"/>
          <p:cNvSpPr/>
          <p:nvPr/>
        </p:nvSpPr>
        <p:spPr>
          <a:xfrm>
            <a:off x="5092560" y="2560320"/>
            <a:ext cx="2193120" cy="18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"Z Tables" by sustainablerural is licensed under CC BY 2.0 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53" name="CustomShape 5"/>
          <p:cNvSpPr/>
          <p:nvPr/>
        </p:nvSpPr>
        <p:spPr>
          <a:xfrm>
            <a:off x="4754880" y="4663440"/>
            <a:ext cx="319896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radiologymasterclass.co.uk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54" name="" descr=""/>
          <p:cNvPicPr/>
          <p:nvPr/>
        </p:nvPicPr>
        <p:blipFill>
          <a:blip r:embed="rId4"/>
          <a:srcRect l="5347" t="3965" r="2684" b="5349"/>
          <a:stretch/>
        </p:blipFill>
        <p:spPr>
          <a:xfrm>
            <a:off x="4846320" y="2834640"/>
            <a:ext cx="1644120" cy="1552680"/>
          </a:xfrm>
          <a:prstGeom prst="rect">
            <a:avLst/>
          </a:prstGeom>
          <a:ln>
            <a:noFill/>
          </a:ln>
        </p:spPr>
      </p:pic>
      <p:pic>
        <p:nvPicPr>
          <p:cNvPr id="255" name="" descr=""/>
          <p:cNvPicPr/>
          <p:nvPr/>
        </p:nvPicPr>
        <p:blipFill>
          <a:blip r:embed="rId5"/>
          <a:srcRect l="5539" t="5551" r="5772" b="5573"/>
          <a:stretch/>
        </p:blipFill>
        <p:spPr>
          <a:xfrm>
            <a:off x="6035040" y="3200400"/>
            <a:ext cx="1461240" cy="1461240"/>
          </a:xfrm>
          <a:prstGeom prst="rect">
            <a:avLst/>
          </a:prstGeom>
          <a:ln>
            <a:noFill/>
          </a:ln>
        </p:spPr>
      </p:pic>
      <p:sp>
        <p:nvSpPr>
          <p:cNvPr id="256" name="CustomShape 6"/>
          <p:cNvSpPr/>
          <p:nvPr/>
        </p:nvSpPr>
        <p:spPr>
          <a:xfrm rot="5415600">
            <a:off x="3016800" y="2016360"/>
            <a:ext cx="2284560" cy="1172520"/>
          </a:xfrm>
          <a:custGeom>
            <a:avLst/>
            <a:gdLst/>
            <a:ahLst/>
            <a:rect l="l" t="t" r="r" b="b"/>
            <a:pathLst>
              <a:path w="6352" h="3263">
                <a:moveTo>
                  <a:pt x="0" y="825"/>
                </a:moveTo>
                <a:lnTo>
                  <a:pt x="4743" y="821"/>
                </a:lnTo>
                <a:lnTo>
                  <a:pt x="4742" y="0"/>
                </a:lnTo>
                <a:lnTo>
                  <a:pt x="6351" y="1630"/>
                </a:lnTo>
                <a:lnTo>
                  <a:pt x="4745" y="3262"/>
                </a:lnTo>
                <a:lnTo>
                  <a:pt x="4744" y="2440"/>
                </a:lnTo>
                <a:lnTo>
                  <a:pt x="1" y="2444"/>
                </a:lnTo>
                <a:lnTo>
                  <a:pt x="0" y="825"/>
                </a:lnTo>
              </a:path>
            </a:pathLst>
          </a:custGeom>
          <a:solidFill>
            <a:srgbClr val="ce181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Fear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7" name="CustomShape 7"/>
          <p:cNvSpPr/>
          <p:nvPr/>
        </p:nvSpPr>
        <p:spPr>
          <a:xfrm rot="5415600">
            <a:off x="3478320" y="2296080"/>
            <a:ext cx="2284560" cy="1172520"/>
          </a:xfrm>
          <a:custGeom>
            <a:avLst/>
            <a:gdLst/>
            <a:ahLst/>
            <a:rect l="l" t="t" r="r" b="b"/>
            <a:pathLst>
              <a:path w="6353" h="3263">
                <a:moveTo>
                  <a:pt x="0" y="825"/>
                </a:moveTo>
                <a:lnTo>
                  <a:pt x="4743" y="821"/>
                </a:lnTo>
                <a:lnTo>
                  <a:pt x="4742" y="0"/>
                </a:lnTo>
                <a:lnTo>
                  <a:pt x="6352" y="1630"/>
                </a:lnTo>
                <a:lnTo>
                  <a:pt x="4745" y="3262"/>
                </a:lnTo>
                <a:lnTo>
                  <a:pt x="4744" y="2440"/>
                </a:lnTo>
                <a:lnTo>
                  <a:pt x="1" y="2444"/>
                </a:lnTo>
                <a:lnTo>
                  <a:pt x="0" y="825"/>
                </a:lnTo>
              </a:path>
            </a:pathLst>
          </a:cu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Unexplainable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(black box)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>
                <p:childTnLst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457200" y="0"/>
            <a:ext cx="8227800" cy="119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Calibri"/>
                <a:ea typeface="Arial"/>
              </a:rPr>
              <a:t>Syllabus</a:t>
            </a:r>
            <a:endParaRPr b="0" lang="en-US" sz="3000" spc="-1" strike="noStrike">
              <a:latin typeface="Arial"/>
            </a:endParaRPr>
          </a:p>
        </p:txBody>
      </p:sp>
      <p:graphicFrame>
        <p:nvGraphicFramePr>
          <p:cNvPr id="259" name="Table 2"/>
          <p:cNvGraphicFramePr/>
          <p:nvPr/>
        </p:nvGraphicFramePr>
        <p:xfrm>
          <a:off x="274680" y="839520"/>
          <a:ext cx="8777880" cy="3514320"/>
        </p:xfrm>
        <a:graphic>
          <a:graphicData uri="http://schemas.openxmlformats.org/drawingml/2006/table">
            <a:tbl>
              <a:tblPr/>
              <a:tblGrid>
                <a:gridCol w="505800"/>
                <a:gridCol w="3570480"/>
                <a:gridCol w="2424600"/>
                <a:gridCol w="2277360"/>
              </a:tblGrid>
              <a:tr h="27036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latin typeface="Arial"/>
                        </a:rPr>
                        <a:t>Wk.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latin typeface="Arial"/>
                        </a:rPr>
                        <a:t>Title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latin typeface="Arial"/>
                        </a:rPr>
                        <a:t>Topics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latin typeface="Arial"/>
                        </a:rPr>
                        <a:t>Exercise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27036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latin typeface="Arial"/>
                        </a:rPr>
                        <a:t>1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latin typeface="Arial"/>
                        </a:rPr>
                        <a:t>Data Science in Healthcare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applications, terminology, HIPPA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anonymize dataset PII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7036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latin typeface="Arial"/>
                        </a:rPr>
                        <a:t>2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latin typeface="Arial"/>
                        </a:rPr>
                        <a:t>Spreadsheet Data Science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ETL, exploration &amp; visualization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height, weight, BMI,  gender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7036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latin typeface="Arial"/>
                        </a:rPr>
                        <a:t>3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latin typeface="Arial"/>
                        </a:rPr>
                        <a:t>Statistics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causality, correlation, MLE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causal diagram “games”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7036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latin typeface="Arial"/>
                        </a:rPr>
                        <a:t>4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latin typeface="Arial"/>
                        </a:rPr>
                        <a:t>Clinical Data Science &amp; Machine Learning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PII, prescriptive vs descriptive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predict diabetes risk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7036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latin typeface="Arial"/>
                        </a:rPr>
                        <a:t>5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latin typeface="Arial"/>
                        </a:rPr>
                        <a:t>Deep Learning  &amp; AI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neural nets, radiology, CV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train diagnostic neural net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7036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latin typeface="Arial"/>
                        </a:rPr>
                        <a:t>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latin typeface="Arial"/>
                        </a:rPr>
                        <a:t>Hospital Performance Modeling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time series, unintended conseq.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latin typeface="Arial"/>
                        </a:rPr>
                        <a:t>Mid-term Quiz!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7036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latin typeface="Arial"/>
                        </a:rPr>
                        <a:t>7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latin typeface="Arial"/>
                        </a:rPr>
                        <a:t>Population Health (Epidemiology)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GIS, spatio-temporal modeling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visualize/analyze Ebola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7036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latin typeface="Arial"/>
                        </a:rPr>
                        <a:t>8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latin typeface="Arial"/>
                        </a:rPr>
                        <a:t>Scoping Review &amp; Gap Analyses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diabetes, military women 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review smoking research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7036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latin typeface="Arial"/>
                        </a:rPr>
                        <a:t>9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latin typeface="Arial"/>
                        </a:rPr>
                        <a:t>Natural Language Processing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IA, summarization, text mining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find summary with spaCy 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7036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latin typeface="Arial"/>
                        </a:rPr>
                        <a:t>10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latin typeface="Arial"/>
                        </a:rPr>
                        <a:t>Occ. Health &amp; Assistive Tech.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Tesla &amp; Aira case studies, OSHA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analyze medicine OCR app.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7036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latin typeface="Arial"/>
                        </a:rPr>
                        <a:t>11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latin typeface="Arial"/>
                        </a:rPr>
                        <a:t>Public Policy, Privacy and Ethics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bias, fairness, anonymization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latin typeface="Arial"/>
                        </a:rPr>
                        <a:t>Final Exam!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7036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latin typeface="Arial"/>
                        </a:rPr>
                        <a:t>Proj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latin typeface="Arial"/>
                        </a:rPr>
                        <a:t>Train your own healthcare model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find/download data, ETL, 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fit/train a DS model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457200" y="0"/>
            <a:ext cx="8227800" cy="119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Calibri"/>
                <a:ea typeface="Arial"/>
              </a:rPr>
              <a:t>Example Application: Predict Kidney Disease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261" name="" descr=""/>
          <p:cNvPicPr/>
          <p:nvPr/>
        </p:nvPicPr>
        <p:blipFill>
          <a:blip r:embed="rId1"/>
          <a:stretch/>
        </p:blipFill>
        <p:spPr>
          <a:xfrm>
            <a:off x="640440" y="1565640"/>
            <a:ext cx="3392640" cy="1907640"/>
          </a:xfrm>
          <a:prstGeom prst="rect">
            <a:avLst/>
          </a:prstGeom>
          <a:ln>
            <a:noFill/>
          </a:ln>
        </p:spPr>
      </p:pic>
      <p:sp>
        <p:nvSpPr>
          <p:cNvPr id="262" name="CustomShape 2"/>
          <p:cNvSpPr/>
          <p:nvPr/>
        </p:nvSpPr>
        <p:spPr>
          <a:xfrm>
            <a:off x="4374360" y="1280160"/>
            <a:ext cx="4311000" cy="290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Clinical records can predict Kidney failure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 days in advance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55% accuracy for acute problems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90% accuracy for serious issues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Dataset: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100% UK citizens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100% military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90% male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3" name="CustomShape 3"/>
          <p:cNvSpPr/>
          <p:nvPr/>
        </p:nvSpPr>
        <p:spPr>
          <a:xfrm>
            <a:off x="1216800" y="3493800"/>
            <a:ext cx="225648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DeepMind (London) 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457200" y="0"/>
            <a:ext cx="8227800" cy="119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Calibri"/>
                <a:ea typeface="Arial"/>
              </a:rPr>
              <a:t>Precision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457200" y="1203480"/>
            <a:ext cx="8227800" cy="29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  <a:ea typeface="DejaVu Sans"/>
              </a:rPr>
              <a:t>Of all the positive results how many were correct?</a:t>
            </a:r>
            <a:endParaRPr b="0" lang="en-US" sz="24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  <a:ea typeface="DejaVu Sans"/>
              </a:rPr>
              <a:t>Positive predictive value</a:t>
            </a:r>
            <a:endParaRPr b="0" lang="en-US" sz="24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  <a:ea typeface="DejaVu Sans"/>
              </a:rPr>
              <a:t>True positive rate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24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  <a:ea typeface="DejaVu Sans"/>
              </a:rPr>
              <a:t>True_Positive_Count / (True_Positive_Count + False_</a:t>
            </a:r>
            <a:r>
              <a:rPr b="1" lang="en-US" sz="2400" spc="-1" strike="noStrike">
                <a:solidFill>
                  <a:srgbClr val="808080"/>
                </a:solidFill>
                <a:latin typeface="Roboto Light"/>
                <a:ea typeface="DejaVu Sans"/>
              </a:rPr>
              <a:t>Positive</a:t>
            </a:r>
            <a:r>
              <a:rPr b="0" lang="en-US" sz="2400" spc="-1" strike="noStrike">
                <a:solidFill>
                  <a:srgbClr val="808080"/>
                </a:solidFill>
                <a:latin typeface="Roboto Light"/>
                <a:ea typeface="DejaVu Sans"/>
              </a:rPr>
              <a:t>_Count)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457200" y="0"/>
            <a:ext cx="8227800" cy="119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Calibri"/>
                <a:ea typeface="Arial"/>
              </a:rPr>
              <a:t>Recall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457200" y="1203480"/>
            <a:ext cx="8227800" cy="29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  <a:ea typeface="DejaVu Sans"/>
              </a:rPr>
              <a:t>Of all the patients with the disease how many were correctly “recalled” (predicted) by the test?</a:t>
            </a:r>
            <a:endParaRPr b="0" lang="en-US" sz="24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  <a:ea typeface="DejaVu Sans"/>
              </a:rPr>
              <a:t>Sensitivity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24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  <a:ea typeface="DejaVu Sans"/>
              </a:rPr>
              <a:t>True_Positive_Count / (True_Positive_Count + False_</a:t>
            </a:r>
            <a:r>
              <a:rPr b="1" lang="en-US" sz="2400" spc="-1" strike="noStrike">
                <a:solidFill>
                  <a:srgbClr val="808080"/>
                </a:solidFill>
                <a:latin typeface="Roboto Light"/>
                <a:ea typeface="DejaVu Sans"/>
              </a:rPr>
              <a:t>Negative</a:t>
            </a:r>
            <a:r>
              <a:rPr b="0" lang="en-US" sz="2400" spc="-1" strike="noStrike">
                <a:solidFill>
                  <a:srgbClr val="808080"/>
                </a:solidFill>
                <a:latin typeface="Roboto Light"/>
                <a:ea typeface="DejaVu Sans"/>
              </a:rPr>
              <a:t>_Count)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" descr=""/>
          <p:cNvPicPr/>
          <p:nvPr/>
        </p:nvPicPr>
        <p:blipFill>
          <a:blip r:embed="rId1"/>
          <a:stretch/>
        </p:blipFill>
        <p:spPr>
          <a:xfrm>
            <a:off x="673560" y="1828800"/>
            <a:ext cx="3183840" cy="2652840"/>
          </a:xfrm>
          <a:prstGeom prst="rect">
            <a:avLst/>
          </a:prstGeom>
          <a:ln>
            <a:noFill/>
          </a:ln>
        </p:spPr>
      </p:pic>
      <p:graphicFrame>
        <p:nvGraphicFramePr>
          <p:cNvPr id="269" name=""/>
          <p:cNvGraphicFramePr/>
          <p:nvPr/>
        </p:nvGraphicFramePr>
        <p:xfrm>
          <a:off x="3383280" y="731520"/>
          <a:ext cx="5758200" cy="3238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70" name="CustomShape 1"/>
          <p:cNvSpPr/>
          <p:nvPr/>
        </p:nvSpPr>
        <p:spPr>
          <a:xfrm>
            <a:off x="549360" y="183240"/>
            <a:ext cx="8227800" cy="119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Calibri"/>
                <a:ea typeface="Arial"/>
              </a:rPr>
              <a:t>Correlation enables prediction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2926080" y="4483080"/>
            <a:ext cx="466200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Breast Cancer Rates 2011: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bit.ly/ucsdbreast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457200" y="0"/>
            <a:ext cx="8227800" cy="119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Arial"/>
                <a:ea typeface="Arial"/>
              </a:rPr>
              <a:t>Correlation is not enough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457200" y="1203480"/>
            <a:ext cx="8227800" cy="29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  <a:ea typeface="DejaVu Sans"/>
              </a:rPr>
              <a:t>Computers are good at finding patterns</a:t>
            </a:r>
            <a:endParaRPr b="0" lang="en-US" sz="24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  <a:ea typeface="DejaVu Sans"/>
              </a:rPr>
              <a:t>But often those patterns are “spurious correlation”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74" name="" descr=""/>
          <p:cNvPicPr/>
          <p:nvPr/>
        </p:nvPicPr>
        <p:blipFill>
          <a:blip r:embed="rId1"/>
          <a:stretch/>
        </p:blipFill>
        <p:spPr>
          <a:xfrm>
            <a:off x="822960" y="2346120"/>
            <a:ext cx="6033600" cy="2377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457200" y="0"/>
            <a:ext cx="8227800" cy="119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Arial"/>
                <a:ea typeface="Arial"/>
              </a:rPr>
              <a:t>The “Bradford Hill Criteria”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365760" y="1224720"/>
            <a:ext cx="8227800" cy="29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  <a:ea typeface="DejaVu Sans"/>
              </a:rPr>
              <a:t>1. Consistency: multiple studies, datasets, subjects</a:t>
            </a:r>
            <a:endParaRPr b="0" lang="en-US" sz="24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  <a:ea typeface="DejaVu Sans"/>
              </a:rPr>
              <a:t>2. Strength: correlation magnitude</a:t>
            </a:r>
            <a:endParaRPr b="0" lang="en-US" sz="24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  <a:ea typeface="DejaVu Sans"/>
              </a:rPr>
              <a:t>3. Dose-response: increased dose = increased effect</a:t>
            </a:r>
            <a:endParaRPr b="0" lang="en-US" sz="24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  <a:ea typeface="DejaVu Sans"/>
              </a:rPr>
              <a:t>4. Specificity: 1 effect rather than many</a:t>
            </a:r>
            <a:endParaRPr b="0" lang="en-US" sz="24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  <a:ea typeface="DejaVu Sans"/>
              </a:rPr>
              <a:t>5. Temporal relationship: cause before effect</a:t>
            </a:r>
            <a:endParaRPr b="0" lang="en-US" sz="24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  <a:ea typeface="DejaVu Sans"/>
              </a:rPr>
              <a:t>6. Coherence: biological plausibility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457200" y="0"/>
            <a:ext cx="8227800" cy="119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Arial"/>
                <a:ea typeface="Arial"/>
              </a:rPr>
              <a:t>Cause or Confounder?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3657600" y="4023360"/>
            <a:ext cx="8215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3"/>
          <p:cNvSpPr/>
          <p:nvPr/>
        </p:nvSpPr>
        <p:spPr>
          <a:xfrm>
            <a:off x="457200" y="1554480"/>
            <a:ext cx="1644480" cy="821520"/>
          </a:xfrm>
          <a:custGeom>
            <a:avLst/>
            <a:gdLst/>
            <a:ahLst/>
            <a:rect l="l" t="t" r="r" b="b"/>
            <a:pathLst>
              <a:path w="4574" h="2288">
                <a:moveTo>
                  <a:pt x="381" y="0"/>
                </a:moveTo>
                <a:cubicBezTo>
                  <a:pt x="190" y="0"/>
                  <a:pt x="0" y="190"/>
                  <a:pt x="0" y="381"/>
                </a:cubicBezTo>
                <a:lnTo>
                  <a:pt x="0" y="1905"/>
                </a:lnTo>
                <a:cubicBezTo>
                  <a:pt x="0" y="2096"/>
                  <a:pt x="190" y="2287"/>
                  <a:pt x="381" y="2287"/>
                </a:cubicBezTo>
                <a:lnTo>
                  <a:pt x="4191" y="2287"/>
                </a:lnTo>
                <a:cubicBezTo>
                  <a:pt x="4382" y="2287"/>
                  <a:pt x="4573" y="2096"/>
                  <a:pt x="4573" y="1905"/>
                </a:cubicBezTo>
                <a:lnTo>
                  <a:pt x="4573" y="381"/>
                </a:lnTo>
                <a:cubicBezTo>
                  <a:pt x="4573" y="190"/>
                  <a:pt x="4382" y="0"/>
                  <a:pt x="4191" y="0"/>
                </a:cubicBezTo>
                <a:lnTo>
                  <a:pt x="381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Mammogram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frequency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0" name="CustomShape 4"/>
          <p:cNvSpPr/>
          <p:nvPr/>
        </p:nvSpPr>
        <p:spPr>
          <a:xfrm>
            <a:off x="2651760" y="1554480"/>
            <a:ext cx="1095840" cy="821520"/>
          </a:xfrm>
          <a:custGeom>
            <a:avLst/>
            <a:gdLst/>
            <a:ahLst/>
            <a:rect l="l" t="t" r="r" b="b"/>
            <a:pathLst>
              <a:path w="3049" h="2288">
                <a:moveTo>
                  <a:pt x="381" y="0"/>
                </a:moveTo>
                <a:cubicBezTo>
                  <a:pt x="190" y="0"/>
                  <a:pt x="0" y="190"/>
                  <a:pt x="0" y="381"/>
                </a:cubicBezTo>
                <a:lnTo>
                  <a:pt x="0" y="1905"/>
                </a:lnTo>
                <a:cubicBezTo>
                  <a:pt x="0" y="2096"/>
                  <a:pt x="190" y="2287"/>
                  <a:pt x="381" y="2287"/>
                </a:cubicBezTo>
                <a:lnTo>
                  <a:pt x="2667" y="2287"/>
                </a:lnTo>
                <a:cubicBezTo>
                  <a:pt x="2857" y="2287"/>
                  <a:pt x="3048" y="2096"/>
                  <a:pt x="3048" y="1905"/>
                </a:cubicBezTo>
                <a:lnTo>
                  <a:pt x="3048" y="381"/>
                </a:lnTo>
                <a:cubicBezTo>
                  <a:pt x="3048" y="190"/>
                  <a:pt x="2857" y="0"/>
                  <a:pt x="2667" y="0"/>
                </a:cubicBezTo>
                <a:lnTo>
                  <a:pt x="381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Wealth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1" name="CustomShape 5"/>
          <p:cNvSpPr/>
          <p:nvPr/>
        </p:nvSpPr>
        <p:spPr>
          <a:xfrm>
            <a:off x="4206240" y="1573920"/>
            <a:ext cx="1095840" cy="821520"/>
          </a:xfrm>
          <a:custGeom>
            <a:avLst/>
            <a:gdLst/>
            <a:ahLst/>
            <a:rect l="l" t="t" r="r" b="b"/>
            <a:pathLst>
              <a:path w="3049" h="2288">
                <a:moveTo>
                  <a:pt x="381" y="0"/>
                </a:moveTo>
                <a:cubicBezTo>
                  <a:pt x="190" y="0"/>
                  <a:pt x="0" y="190"/>
                  <a:pt x="0" y="381"/>
                </a:cubicBezTo>
                <a:lnTo>
                  <a:pt x="0" y="1905"/>
                </a:lnTo>
                <a:cubicBezTo>
                  <a:pt x="0" y="2096"/>
                  <a:pt x="190" y="2287"/>
                  <a:pt x="381" y="2287"/>
                </a:cubicBezTo>
                <a:lnTo>
                  <a:pt x="2667" y="2287"/>
                </a:lnTo>
                <a:cubicBezTo>
                  <a:pt x="2857" y="2287"/>
                  <a:pt x="3048" y="2096"/>
                  <a:pt x="3048" y="1905"/>
                </a:cubicBezTo>
                <a:lnTo>
                  <a:pt x="3048" y="381"/>
                </a:lnTo>
                <a:cubicBezTo>
                  <a:pt x="3048" y="190"/>
                  <a:pt x="2857" y="0"/>
                  <a:pt x="2667" y="0"/>
                </a:cubicBezTo>
                <a:lnTo>
                  <a:pt x="381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Ethnicity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2" name="CustomShape 6"/>
          <p:cNvSpPr/>
          <p:nvPr/>
        </p:nvSpPr>
        <p:spPr>
          <a:xfrm>
            <a:off x="7040880" y="1005840"/>
            <a:ext cx="1644480" cy="2918160"/>
          </a:xfrm>
          <a:custGeom>
            <a:avLst/>
            <a:gdLst/>
            <a:ahLst/>
            <a:rect l="l" t="t" r="r" b="b"/>
            <a:pathLst>
              <a:path w="4574" h="8112">
                <a:moveTo>
                  <a:pt x="762" y="0"/>
                </a:moveTo>
                <a:cubicBezTo>
                  <a:pt x="381" y="0"/>
                  <a:pt x="0" y="381"/>
                  <a:pt x="0" y="762"/>
                </a:cubicBezTo>
                <a:lnTo>
                  <a:pt x="0" y="7348"/>
                </a:lnTo>
                <a:cubicBezTo>
                  <a:pt x="0" y="7729"/>
                  <a:pt x="381" y="8111"/>
                  <a:pt x="762" y="8111"/>
                </a:cubicBezTo>
                <a:lnTo>
                  <a:pt x="3810" y="8111"/>
                </a:lnTo>
                <a:cubicBezTo>
                  <a:pt x="4191" y="8111"/>
                  <a:pt x="4573" y="7729"/>
                  <a:pt x="4573" y="7348"/>
                </a:cubicBezTo>
                <a:lnTo>
                  <a:pt x="4573" y="762"/>
                </a:lnTo>
                <a:cubicBezTo>
                  <a:pt x="4573" y="381"/>
                  <a:pt x="4191" y="0"/>
                  <a:pt x="3810" y="0"/>
                </a:cubicBezTo>
                <a:lnTo>
                  <a:pt x="762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Other?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age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genetics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diet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environment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pregnancy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surgery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drugs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education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urban/rural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3" name="CustomShape 7"/>
          <p:cNvSpPr/>
          <p:nvPr/>
        </p:nvSpPr>
        <p:spPr>
          <a:xfrm>
            <a:off x="3566160" y="3566160"/>
            <a:ext cx="1095840" cy="821520"/>
          </a:xfrm>
          <a:custGeom>
            <a:avLst/>
            <a:gdLst/>
            <a:ahLst/>
            <a:rect l="l" t="t" r="r" b="b"/>
            <a:pathLst>
              <a:path w="3049" h="2288">
                <a:moveTo>
                  <a:pt x="381" y="0"/>
                </a:moveTo>
                <a:cubicBezTo>
                  <a:pt x="190" y="0"/>
                  <a:pt x="0" y="190"/>
                  <a:pt x="0" y="381"/>
                </a:cubicBezTo>
                <a:lnTo>
                  <a:pt x="0" y="1905"/>
                </a:lnTo>
                <a:cubicBezTo>
                  <a:pt x="0" y="2096"/>
                  <a:pt x="190" y="2287"/>
                  <a:pt x="381" y="2287"/>
                </a:cubicBezTo>
                <a:lnTo>
                  <a:pt x="2667" y="2287"/>
                </a:lnTo>
                <a:cubicBezTo>
                  <a:pt x="2857" y="2287"/>
                  <a:pt x="3048" y="2096"/>
                  <a:pt x="3048" y="1905"/>
                </a:cubicBezTo>
                <a:lnTo>
                  <a:pt x="3048" y="381"/>
                </a:lnTo>
                <a:cubicBezTo>
                  <a:pt x="3048" y="190"/>
                  <a:pt x="2857" y="0"/>
                  <a:pt x="2667" y="0"/>
                </a:cubicBezTo>
                <a:lnTo>
                  <a:pt x="381" y="0"/>
                </a:lnTo>
              </a:path>
            </a:pathLst>
          </a:custGeom>
          <a:solidFill>
            <a:srgbClr val="ef413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Cancer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death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4" name="CustomShape 8"/>
          <p:cNvSpPr/>
          <p:nvPr/>
        </p:nvSpPr>
        <p:spPr>
          <a:xfrm>
            <a:off x="1280160" y="2377440"/>
            <a:ext cx="2284920" cy="1599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4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9"/>
          <p:cNvSpPr/>
          <p:nvPr/>
        </p:nvSpPr>
        <p:spPr>
          <a:xfrm>
            <a:off x="3200400" y="2377440"/>
            <a:ext cx="900000" cy="117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4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10"/>
          <p:cNvSpPr/>
          <p:nvPr/>
        </p:nvSpPr>
        <p:spPr>
          <a:xfrm flipH="1">
            <a:off x="4100040" y="2396880"/>
            <a:ext cx="652320" cy="11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4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11"/>
          <p:cNvSpPr/>
          <p:nvPr/>
        </p:nvSpPr>
        <p:spPr>
          <a:xfrm flipH="1">
            <a:off x="4662000" y="3925440"/>
            <a:ext cx="3199320" cy="51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4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12"/>
          <p:cNvSpPr/>
          <p:nvPr/>
        </p:nvSpPr>
        <p:spPr>
          <a:xfrm>
            <a:off x="5652720" y="1554480"/>
            <a:ext cx="1095840" cy="821520"/>
          </a:xfrm>
          <a:custGeom>
            <a:avLst/>
            <a:gdLst/>
            <a:ahLst/>
            <a:rect l="l" t="t" r="r" b="b"/>
            <a:pathLst>
              <a:path w="3049" h="2288">
                <a:moveTo>
                  <a:pt x="381" y="0"/>
                </a:moveTo>
                <a:cubicBezTo>
                  <a:pt x="190" y="0"/>
                  <a:pt x="0" y="190"/>
                  <a:pt x="0" y="381"/>
                </a:cubicBezTo>
                <a:lnTo>
                  <a:pt x="0" y="1905"/>
                </a:lnTo>
                <a:cubicBezTo>
                  <a:pt x="0" y="2096"/>
                  <a:pt x="190" y="2287"/>
                  <a:pt x="381" y="2287"/>
                </a:cubicBezTo>
                <a:lnTo>
                  <a:pt x="2667" y="2287"/>
                </a:lnTo>
                <a:cubicBezTo>
                  <a:pt x="2857" y="2287"/>
                  <a:pt x="3048" y="2096"/>
                  <a:pt x="3048" y="1905"/>
                </a:cubicBezTo>
                <a:lnTo>
                  <a:pt x="3048" y="381"/>
                </a:lnTo>
                <a:cubicBezTo>
                  <a:pt x="3048" y="190"/>
                  <a:pt x="2857" y="0"/>
                  <a:pt x="2667" y="0"/>
                </a:cubicBezTo>
                <a:lnTo>
                  <a:pt x="381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Gender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9" name="CustomShape 13"/>
          <p:cNvSpPr/>
          <p:nvPr/>
        </p:nvSpPr>
        <p:spPr>
          <a:xfrm flipH="1">
            <a:off x="4662000" y="2377440"/>
            <a:ext cx="1536840" cy="1599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4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457200" y="0"/>
            <a:ext cx="8227800" cy="119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Calibri"/>
                <a:ea typeface="Arial"/>
              </a:rPr>
              <a:t>Agenda</a:t>
            </a:r>
            <a:endParaRPr b="0" lang="en-US" sz="3000" spc="-1" strike="noStrike">
              <a:latin typeface="Arial"/>
            </a:endParaRPr>
          </a:p>
        </p:txBody>
      </p:sp>
      <p:graphicFrame>
        <p:nvGraphicFramePr>
          <p:cNvPr id="133" name="Table 2"/>
          <p:cNvGraphicFramePr/>
          <p:nvPr/>
        </p:nvGraphicFramePr>
        <p:xfrm>
          <a:off x="274680" y="839520"/>
          <a:ext cx="8594640" cy="3585240"/>
        </p:xfrm>
        <a:graphic>
          <a:graphicData uri="http://schemas.openxmlformats.org/drawingml/2006/table">
            <a:tbl>
              <a:tblPr/>
              <a:tblGrid>
                <a:gridCol w="684000"/>
                <a:gridCol w="3780360"/>
                <a:gridCol w="4130640"/>
              </a:tblGrid>
              <a:tr h="27036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latin typeface="Arial"/>
                        </a:rPr>
                        <a:t>Slide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latin typeface="Arial"/>
                        </a:rPr>
                        <a:t>Topic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latin typeface="Arial"/>
                        </a:rPr>
                        <a:t>Description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70236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latin typeface="Arial"/>
                        </a:rPr>
                        <a:t>3-10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latin typeface="Arial"/>
                        </a:rPr>
                        <a:t>What is Data Science?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Science on data, accidental experiments</a:t>
                      </a:r>
                      <a:endParaRPr b="0" lang="en-US" sz="1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Trial and error</a:t>
                      </a:r>
                      <a:endParaRPr b="0" lang="en-US" sz="1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Data Science on “statistics” and “data science”</a:t>
                      </a:r>
                      <a:endParaRPr b="0" lang="en-US" sz="1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Automation: machine learning and AI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7036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latin typeface="Arial"/>
                        </a:rPr>
                        <a:t>11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latin typeface="Arial"/>
                        </a:rPr>
                        <a:t>Digital Health Data Science course 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syllabus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7036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latin typeface="Arial"/>
                        </a:rPr>
                        <a:t>12-14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latin typeface="Arial"/>
                        </a:rPr>
                        <a:t>Example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Kidney Disease, Precision, Recall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70236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latin typeface="Arial"/>
                        </a:rPr>
                        <a:t>15-18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latin typeface="Arial"/>
                        </a:rPr>
                        <a:t>Correlation and causation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Correlation: Mammograms prevent breast cancer death?</a:t>
                      </a:r>
                      <a:endParaRPr b="0" lang="en-US" sz="1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Spurious correlation</a:t>
                      </a:r>
                      <a:endParaRPr b="0" lang="en-US" sz="1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“</a:t>
                      </a:r>
                      <a:r>
                        <a:rPr b="0" lang="en-US" sz="1200" spc="-1" strike="noStrike">
                          <a:latin typeface="Arial"/>
                        </a:rPr>
                        <a:t>Hill’s Criteria”</a:t>
                      </a:r>
                      <a:endParaRPr b="0" lang="en-US" sz="1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Causal (influence) diagram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54972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latin typeface="Arial"/>
                        </a:rPr>
                        <a:t>19-21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latin typeface="Arial"/>
                        </a:rPr>
                        <a:t>Bayes Rule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Formula</a:t>
                      </a:r>
                      <a:endParaRPr b="0" lang="en-US" sz="1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Probabilities for breast cancer and mammograms</a:t>
                      </a:r>
                      <a:endParaRPr b="0" lang="en-US" sz="1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Mammogram accuracy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972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latin typeface="Arial"/>
                        </a:rPr>
                        <a:t>22-24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latin typeface="Arial"/>
                        </a:rPr>
                        <a:t>Deep Learning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Multi-layer regression</a:t>
                      </a:r>
                      <a:endParaRPr b="0" lang="en-US" sz="1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Neural network playground</a:t>
                      </a:r>
                      <a:endParaRPr b="0" lang="en-US" sz="1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Explaining the black box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7036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latin typeface="Arial"/>
                        </a:rPr>
                        <a:t>25-27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latin typeface="Arial"/>
                        </a:rPr>
                        <a:t>Assignments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Quiz &amp; homework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457200" y="0"/>
            <a:ext cx="8227800" cy="119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Arial"/>
                <a:ea typeface="Arial"/>
              </a:rPr>
              <a:t>Bayes Rule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3657600" y="4023360"/>
            <a:ext cx="8215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3"/>
          <p:cNvSpPr/>
          <p:nvPr/>
        </p:nvSpPr>
        <p:spPr>
          <a:xfrm>
            <a:off x="914400" y="1280160"/>
            <a:ext cx="7322400" cy="80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Updated Probability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=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Likelihood Ratio  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x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Prior Probability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93" name="Formula 4"/>
              <p:cNvSpPr txBox="1"/>
              <p:nvPr/>
            </p:nvSpPr>
            <p:spPr>
              <a:xfrm>
                <a:off x="1319760" y="2119320"/>
                <a:ext cx="4417560" cy="1404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P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D</m:t>
                        </m:r>
                        <m:r>
                          <m:t xml:space="preserve">l</m:t>
                        </m:r>
                        <m:r>
                          <m:t xml:space="preserve">T</m:t>
                        </m:r>
                      </m:e>
                    </m:d>
                    <m:r>
                      <m:t xml:space="preserve">=</m:t>
                    </m:r>
                    <m:f>
                      <m:num>
                        <m:r>
                          <m:t xml:space="preserve">P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T</m:t>
                            </m:r>
                            <m:r>
                              <m:t xml:space="preserve">l</m:t>
                            </m:r>
                            <m:r>
                              <m:t xml:space="preserve">D</m:t>
                            </m:r>
                          </m:e>
                        </m:d>
                      </m:num>
                      <m:den>
                        <m:r>
                          <m:t xml:space="preserve">P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T</m:t>
                            </m:r>
                          </m:e>
                        </m:d>
                      </m:den>
                    </m:f>
                    <m:r>
                      <m:t xml:space="preserve">×</m:t>
                    </m:r>
                    <m:r>
                      <m:t xml:space="preserve">P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D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457200" y="0"/>
            <a:ext cx="8227800" cy="119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Arial"/>
                <a:ea typeface="Arial"/>
              </a:rPr>
              <a:t>Bayes Rule Example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95" name="CustomShape 2"/>
          <p:cNvSpPr/>
          <p:nvPr/>
        </p:nvSpPr>
        <p:spPr>
          <a:xfrm>
            <a:off x="3657600" y="4023360"/>
            <a:ext cx="8215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296" name="Table 3"/>
          <p:cNvGraphicFramePr/>
          <p:nvPr/>
        </p:nvGraphicFramePr>
        <p:xfrm>
          <a:off x="474120" y="1513440"/>
          <a:ext cx="8380440" cy="2878920"/>
        </p:xfrm>
        <a:graphic>
          <a:graphicData uri="http://schemas.openxmlformats.org/drawingml/2006/table">
            <a:tbl>
              <a:tblPr/>
              <a:tblGrid>
                <a:gridCol w="1645200"/>
                <a:gridCol w="1938960"/>
                <a:gridCol w="2732040"/>
                <a:gridCol w="2064600"/>
              </a:tblGrid>
              <a:tr h="71964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Prior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P(D)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Probability of getting breast cancer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 in 700 per yr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666666"/>
                          </a:solidFill>
                          <a:latin typeface="Arial"/>
                        </a:rPr>
                        <a:t>1 in 70,000 (men)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71964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True Positive Rate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(Sensitivity)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P(T|D)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Probability of mammogram detecting cancer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.73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71964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False Positive Rate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(False Alarm)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P(T|~D)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Probability of positive mammogram w/o cancer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.12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72036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Positive Rate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P(T) = 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P(D) * P(T|D) + P(~D) * P(T|~D)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Probability of a positive mammogram among all women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.73 *     1 / 700 +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.27 * 699 / 700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 </a:t>
                      </a:r>
                      <a:r>
                        <a:rPr b="0" lang="en-US" sz="1800" spc="-1" strike="noStrike">
                          <a:latin typeface="Arial"/>
                        </a:rPr>
                        <a:t>= .121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457200" y="0"/>
            <a:ext cx="8227800" cy="119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Arial"/>
                <a:ea typeface="Arial"/>
              </a:rPr>
              <a:t>Real Numbers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98" name="CustomShape 2"/>
          <p:cNvSpPr/>
          <p:nvPr/>
        </p:nvSpPr>
        <p:spPr>
          <a:xfrm>
            <a:off x="3657600" y="4023360"/>
            <a:ext cx="8215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299" name="Table 3"/>
          <p:cNvGraphicFramePr/>
          <p:nvPr/>
        </p:nvGraphicFramePr>
        <p:xfrm>
          <a:off x="4350960" y="500400"/>
          <a:ext cx="2268720" cy="970920"/>
        </p:xfrm>
        <a:graphic>
          <a:graphicData uri="http://schemas.openxmlformats.org/drawingml/2006/table">
            <a:tbl>
              <a:tblPr/>
              <a:tblGrid>
                <a:gridCol w="1099080"/>
                <a:gridCol w="1170000"/>
              </a:tblGrid>
              <a:tr h="32184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P(D)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1/700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2544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P(T|D)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.73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2364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P(T)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.121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mc:AlternateContent>
        <mc:Choice xmlns:a14="http://schemas.microsoft.com/office/drawing/2010/main" Requires="a14">
          <p:sp>
            <p:nvSpPr>
              <p:cNvPr id="300" name="Formula 4"/>
              <p:cNvSpPr txBox="1"/>
              <p:nvPr/>
            </p:nvSpPr>
            <p:spPr>
              <a:xfrm>
                <a:off x="640080" y="3591000"/>
                <a:ext cx="6791400" cy="12538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P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D</m:t>
                        </m:r>
                        <m:r>
                          <m:t xml:space="preserve">l</m:t>
                        </m:r>
                        <m:r>
                          <m:t xml:space="preserve">T</m:t>
                        </m:r>
                      </m:e>
                    </m:d>
                    <m:r>
                      <m:t xml:space="preserve">=</m:t>
                    </m:r>
                    <m:f>
                      <m:num>
                        <m:r>
                          <m:t xml:space="preserve">.73</m:t>
                        </m:r>
                      </m:num>
                      <m:den>
                        <m:r>
                          <m:t xml:space="preserve">.121</m:t>
                        </m:r>
                      </m:den>
                    </m:f>
                    <m:r>
                      <m:t xml:space="preserve">×</m:t>
                    </m:r>
                    <m:f>
                      <m:num>
                        <m:r>
                          <m:t xml:space="preserve">1</m:t>
                        </m:r>
                      </m:num>
                      <m:den>
                        <m:r>
                          <m:t xml:space="preserve">700</m:t>
                        </m:r>
                      </m:den>
                    </m:f>
                    <m:r>
                      <m:t xml:space="preserve">=</m:t>
                    </m:r>
                    <m:r>
                      <m:t xml:space="preserve">.0086</m:t>
                    </m:r>
                    <m:r>
                      <m:t xml:space="preserve">≈</m:t>
                    </m:r>
                    <m:r>
                      <m:t xml:space="preserve">1</m:t>
                    </m:r>
                    <m:r>
                      <m:rPr>
                        <m:lit/>
                        <m:nor/>
                      </m:rPr>
                      <m:t xml:space="preserve">%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301" name="Formula 5"/>
              <p:cNvSpPr txBox="1"/>
              <p:nvPr/>
            </p:nvSpPr>
            <p:spPr>
              <a:xfrm>
                <a:off x="1411200" y="1936440"/>
                <a:ext cx="4421520" cy="1404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P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D</m:t>
                        </m:r>
                        <m:r>
                          <m:t xml:space="preserve">l</m:t>
                        </m:r>
                        <m:r>
                          <m:t xml:space="preserve">T</m:t>
                        </m:r>
                      </m:e>
                    </m:d>
                    <m:r>
                      <m:t xml:space="preserve">=</m:t>
                    </m:r>
                    <m:f>
                      <m:num>
                        <m:r>
                          <m:t xml:space="preserve">P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T</m:t>
                            </m:r>
                            <m:r>
                              <m:t xml:space="preserve">l</m:t>
                            </m:r>
                            <m:r>
                              <m:t xml:space="preserve">D</m:t>
                            </m:r>
                          </m:e>
                        </m:d>
                      </m:num>
                      <m:den>
                        <m:r>
                          <m:t xml:space="preserve">P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T</m:t>
                            </m:r>
                          </m:e>
                        </m:d>
                      </m:den>
                    </m:f>
                    <m:r>
                      <m:t xml:space="preserve">×</m:t>
                    </m:r>
                    <m:r>
                      <m:t xml:space="preserve">P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D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302" name="CustomShape 6"/>
          <p:cNvSpPr/>
          <p:nvPr/>
        </p:nvSpPr>
        <p:spPr>
          <a:xfrm>
            <a:off x="6400800" y="3749760"/>
            <a:ext cx="1107000" cy="912960"/>
          </a:xfrm>
          <a:prstGeom prst="ellipse">
            <a:avLst/>
          </a:prstGeom>
          <a:noFill/>
          <a:ln w="73080">
            <a:solidFill>
              <a:srgbClr val="ef413d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457200" y="0"/>
            <a:ext cx="8227800" cy="119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Calibri"/>
                <a:ea typeface="Arial"/>
              </a:rPr>
              <a:t>Deep Learning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457560" y="1203480"/>
            <a:ext cx="8227800" cy="29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  <a:ea typeface="DejaVu Sans"/>
              </a:rPr>
              <a:t>Regression works for small numbers of “features”</a:t>
            </a:r>
            <a:endParaRPr b="0" lang="en-US" sz="24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  <a:ea typeface="DejaVu Sans"/>
              </a:rPr>
              <a:t>Regression can be distracted by spurious correlations</a:t>
            </a:r>
            <a:endParaRPr b="0" lang="en-US" sz="24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  <a:ea typeface="DejaVu Sans"/>
              </a:rPr>
              <a:t>Feature engineering is the hardest part of Data Science</a:t>
            </a:r>
            <a:endParaRPr b="0" lang="en-US" sz="24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  <a:ea typeface="DejaVu Sans"/>
              </a:rPr>
              <a:t>What if we layered regressions on top of each other to create a “deeper” model?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549000" y="182880"/>
            <a:ext cx="8227800" cy="119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Calibri"/>
                <a:ea typeface="Arial"/>
              </a:rPr>
              <a:t>Neural Network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306" name="CustomShape 2"/>
          <p:cNvSpPr/>
          <p:nvPr/>
        </p:nvSpPr>
        <p:spPr>
          <a:xfrm>
            <a:off x="2637000" y="4591440"/>
            <a:ext cx="394524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Neural Net Playground: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bit.ly/ucsdnet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07" name="" descr=""/>
          <p:cNvPicPr/>
          <p:nvPr/>
        </p:nvPicPr>
        <p:blipFill>
          <a:blip r:embed="rId2"/>
          <a:stretch/>
        </p:blipFill>
        <p:spPr>
          <a:xfrm>
            <a:off x="1463040" y="914400"/>
            <a:ext cx="7491960" cy="3620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457200" y="0"/>
            <a:ext cx="8227800" cy="119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Calibri"/>
                <a:ea typeface="Arial"/>
              </a:rPr>
              <a:t>Explainability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309" name="" descr=""/>
          <p:cNvPicPr/>
          <p:nvPr/>
        </p:nvPicPr>
        <p:blipFill>
          <a:blip r:embed="rId1"/>
          <a:srcRect l="59948" t="0" r="20067" b="0"/>
          <a:stretch/>
        </p:blipFill>
        <p:spPr>
          <a:xfrm>
            <a:off x="5486400" y="1406160"/>
            <a:ext cx="1427040" cy="1427040"/>
          </a:xfrm>
          <a:prstGeom prst="rect">
            <a:avLst/>
          </a:prstGeom>
          <a:ln>
            <a:noFill/>
          </a:ln>
        </p:spPr>
      </p:pic>
      <p:pic>
        <p:nvPicPr>
          <p:cNvPr id="310" name="" descr=""/>
          <p:cNvPicPr/>
          <p:nvPr/>
        </p:nvPicPr>
        <p:blipFill>
          <a:blip r:embed="rId2"/>
          <a:srcRect l="40047" t="0" r="39947" b="0"/>
          <a:stretch/>
        </p:blipFill>
        <p:spPr>
          <a:xfrm>
            <a:off x="3840480" y="1406160"/>
            <a:ext cx="1427040" cy="1427040"/>
          </a:xfrm>
          <a:prstGeom prst="rect">
            <a:avLst/>
          </a:prstGeom>
          <a:ln>
            <a:noFill/>
          </a:ln>
        </p:spPr>
      </p:pic>
      <p:pic>
        <p:nvPicPr>
          <p:cNvPr id="311" name="" descr=""/>
          <p:cNvPicPr/>
          <p:nvPr/>
        </p:nvPicPr>
        <p:blipFill>
          <a:blip r:embed="rId3"/>
          <a:srcRect l="0" t="0" r="80080" b="0"/>
          <a:stretch/>
        </p:blipFill>
        <p:spPr>
          <a:xfrm>
            <a:off x="548640" y="1406160"/>
            <a:ext cx="1422360" cy="1427040"/>
          </a:xfrm>
          <a:prstGeom prst="rect">
            <a:avLst/>
          </a:prstGeom>
          <a:ln>
            <a:noFill/>
          </a:ln>
        </p:spPr>
      </p:pic>
      <p:pic>
        <p:nvPicPr>
          <p:cNvPr id="312" name="" descr=""/>
          <p:cNvPicPr/>
          <p:nvPr/>
        </p:nvPicPr>
        <p:blipFill>
          <a:blip r:embed="rId4"/>
          <a:srcRect l="79944" t="0" r="-35" b="0"/>
          <a:stretch/>
        </p:blipFill>
        <p:spPr>
          <a:xfrm>
            <a:off x="7132320" y="1406160"/>
            <a:ext cx="1434600" cy="1427040"/>
          </a:xfrm>
          <a:prstGeom prst="rect">
            <a:avLst/>
          </a:prstGeom>
          <a:ln>
            <a:noFill/>
          </a:ln>
        </p:spPr>
      </p:pic>
      <p:sp>
        <p:nvSpPr>
          <p:cNvPr id="313" name="CustomShape 2"/>
          <p:cNvSpPr/>
          <p:nvPr/>
        </p:nvSpPr>
        <p:spPr>
          <a:xfrm>
            <a:off x="486720" y="2926080"/>
            <a:ext cx="88344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Image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4" name="CustomShape 3"/>
          <p:cNvSpPr/>
          <p:nvPr/>
        </p:nvSpPr>
        <p:spPr>
          <a:xfrm>
            <a:off x="2194560" y="2945160"/>
            <a:ext cx="128268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Activations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5" name="CustomShape 4"/>
          <p:cNvSpPr/>
          <p:nvPr/>
        </p:nvSpPr>
        <p:spPr>
          <a:xfrm>
            <a:off x="3236400" y="2945160"/>
            <a:ext cx="255888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Importance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(Occlusion Sensitivity)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316" name="CustomShape 5"/>
          <p:cNvSpPr/>
          <p:nvPr/>
        </p:nvSpPr>
        <p:spPr>
          <a:xfrm>
            <a:off x="5303520" y="2945160"/>
            <a:ext cx="1827360" cy="6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Grad CAM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(Gradient-weighted Class Activation Map)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17" name="CustomShape 6"/>
          <p:cNvSpPr/>
          <p:nvPr/>
        </p:nvSpPr>
        <p:spPr>
          <a:xfrm>
            <a:off x="7132320" y="2945160"/>
            <a:ext cx="155304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SmoothGrad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8" name="CustomShape 7"/>
          <p:cNvSpPr/>
          <p:nvPr/>
        </p:nvSpPr>
        <p:spPr>
          <a:xfrm>
            <a:off x="457200" y="3749040"/>
            <a:ext cx="393048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Grad CAM: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5"/>
              </a:rPr>
              <a:t>bit.ly/ucsdcam</a:t>
            </a:r>
            <a:r>
              <a:rPr b="0" lang="en-US" sz="18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ff"/>
                </a:solidFill>
                <a:latin typeface="Arial"/>
                <a:ea typeface="DejaVu Sans"/>
              </a:rPr>
              <a:t>tf-explain: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6"/>
              </a:rPr>
              <a:t>bit.ly/ucsdexplain</a:t>
            </a:r>
            <a:r>
              <a:rPr b="0" lang="en-US" sz="18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ff"/>
                </a:solidFill>
                <a:latin typeface="Arial"/>
                <a:ea typeface="DejaVu Sans"/>
              </a:rPr>
              <a:t>SmoothGRAD: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7"/>
              </a:rPr>
              <a:t>bit.ly/ucsdsmooth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19" name="" descr=""/>
          <p:cNvPicPr/>
          <p:nvPr/>
        </p:nvPicPr>
        <p:blipFill>
          <a:blip r:embed="rId8"/>
          <a:srcRect l="19930" t="0" r="60250" b="0"/>
          <a:stretch/>
        </p:blipFill>
        <p:spPr>
          <a:xfrm>
            <a:off x="2194560" y="1406160"/>
            <a:ext cx="1415160" cy="1427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0" y="1929960"/>
            <a:ext cx="9142200" cy="98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242852"/>
                </a:solidFill>
                <a:latin typeface="Avenir Next"/>
                <a:ea typeface="DejaVu Sans"/>
              </a:rPr>
              <a:t>Assignments</a:t>
            </a:r>
            <a:endParaRPr b="0" lang="en-US" sz="5400" spc="-1" strike="noStrike"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279000" y="501120"/>
            <a:ext cx="8685000" cy="31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ts val="5800"/>
              </a:lnSpc>
            </a:pPr>
            <a:r>
              <a:rPr b="1" lang="en-US" sz="3200" spc="-1" strike="noStrike">
                <a:solidFill>
                  <a:srgbClr val="103259"/>
                </a:solidFill>
                <a:latin typeface="Roboto Thin"/>
                <a:ea typeface="Roboto Thin"/>
              </a:rPr>
              <a:t>Quiz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22" name="CustomShape 2"/>
          <p:cNvSpPr/>
          <p:nvPr/>
        </p:nvSpPr>
        <p:spPr>
          <a:xfrm>
            <a:off x="457200" y="983520"/>
            <a:ext cx="8319600" cy="40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5400">
              <a:lnSpc>
                <a:spcPts val="3200"/>
              </a:lnSpc>
              <a:spcBef>
                <a:spcPts val="479"/>
              </a:spcBef>
              <a:buClr>
                <a:srgbClr val="0d0d0d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d0d0d"/>
                </a:solidFill>
                <a:latin typeface="Roboto Light"/>
                <a:ea typeface="DejaVu Sans"/>
              </a:rPr>
              <a:t>Give two applications of </a:t>
            </a:r>
            <a:r>
              <a:rPr b="1" lang="en-US" sz="2400" spc="-1" strike="noStrike">
                <a:solidFill>
                  <a:srgbClr val="0d0d0d"/>
                </a:solidFill>
                <a:latin typeface="Roboto Light"/>
                <a:ea typeface="DejaVu Sans"/>
              </a:rPr>
              <a:t>Data Science</a:t>
            </a:r>
            <a:r>
              <a:rPr b="0" lang="en-US" sz="2400" spc="-1" strike="noStrike">
                <a:solidFill>
                  <a:srgbClr val="0d0d0d"/>
                </a:solidFill>
                <a:latin typeface="Roboto Light"/>
                <a:ea typeface="DejaVu Sans"/>
              </a:rPr>
              <a:t> to Health care</a:t>
            </a:r>
            <a:endParaRPr b="0" lang="en-US" sz="2400" spc="-1" strike="noStrike">
              <a:latin typeface="Arial"/>
            </a:endParaRPr>
          </a:p>
          <a:p>
            <a:pPr marL="457200" indent="-455400">
              <a:lnSpc>
                <a:spcPts val="3200"/>
              </a:lnSpc>
              <a:spcBef>
                <a:spcPts val="479"/>
              </a:spcBef>
              <a:buClr>
                <a:srgbClr val="0d0d0d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d0d0d"/>
                </a:solidFill>
                <a:latin typeface="Roboto Light"/>
                <a:ea typeface="DejaVu Sans"/>
              </a:rPr>
              <a:t>How is </a:t>
            </a:r>
            <a:r>
              <a:rPr b="1" lang="en-US" sz="2400" spc="-1" strike="noStrike">
                <a:solidFill>
                  <a:srgbClr val="0d0d0d"/>
                </a:solidFill>
                <a:latin typeface="Roboto Light"/>
                <a:ea typeface="DejaVu Sans"/>
              </a:rPr>
              <a:t>Deep Learning</a:t>
            </a:r>
            <a:r>
              <a:rPr b="0" lang="en-US" sz="2400" spc="-1" strike="noStrike">
                <a:solidFill>
                  <a:srgbClr val="0d0d0d"/>
                </a:solidFill>
                <a:latin typeface="Roboto Light"/>
                <a:ea typeface="DejaVu Sans"/>
              </a:rPr>
              <a:t> applicable to Health care?</a:t>
            </a:r>
            <a:endParaRPr b="0" lang="en-US" sz="2400" spc="-1" strike="noStrike">
              <a:latin typeface="Arial"/>
            </a:endParaRPr>
          </a:p>
          <a:p>
            <a:pPr marL="457200" indent="-455400">
              <a:lnSpc>
                <a:spcPts val="3200"/>
              </a:lnSpc>
              <a:spcBef>
                <a:spcPts val="479"/>
              </a:spcBef>
              <a:buClr>
                <a:srgbClr val="0d0d0d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d0d0d"/>
                </a:solidFill>
                <a:latin typeface="Roboto Light"/>
                <a:ea typeface="DejaVu Sans"/>
              </a:rPr>
              <a:t>Will </a:t>
            </a:r>
            <a:r>
              <a:rPr b="1" lang="en-US" sz="2400" spc="-1" strike="noStrike">
                <a:solidFill>
                  <a:srgbClr val="0d0d0d"/>
                </a:solidFill>
                <a:latin typeface="Roboto Light"/>
                <a:ea typeface="DejaVu Sans"/>
              </a:rPr>
              <a:t>Artificial Intelligence</a:t>
            </a:r>
            <a:r>
              <a:rPr b="0" lang="en-US" sz="2400" spc="-1" strike="noStrike">
                <a:solidFill>
                  <a:srgbClr val="0d0d0d"/>
                </a:solidFill>
                <a:latin typeface="Roboto Light"/>
                <a:ea typeface="DejaVu Sans"/>
              </a:rPr>
              <a:t> replace doctors?</a:t>
            </a:r>
            <a:endParaRPr b="0" lang="en-US" sz="2400" spc="-1" strike="noStrike">
              <a:latin typeface="Arial"/>
            </a:endParaRPr>
          </a:p>
          <a:p>
            <a:pPr marL="457200" indent="-455400">
              <a:lnSpc>
                <a:spcPts val="3200"/>
              </a:lnSpc>
              <a:spcBef>
                <a:spcPts val="479"/>
              </a:spcBef>
              <a:buClr>
                <a:srgbClr val="0d0d0d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d0d0d"/>
                </a:solidFill>
                <a:latin typeface="Roboto Light"/>
                <a:ea typeface="DejaVu Sans"/>
              </a:rPr>
              <a:t>Why or why not?</a:t>
            </a:r>
            <a:endParaRPr b="0" lang="en-US" sz="2400" spc="-1" strike="noStrike">
              <a:latin typeface="Arial"/>
            </a:endParaRPr>
          </a:p>
          <a:p>
            <a:pPr marL="457200" indent="-455400">
              <a:lnSpc>
                <a:spcPts val="3200"/>
              </a:lnSpc>
              <a:spcBef>
                <a:spcPts val="479"/>
              </a:spcBef>
              <a:buClr>
                <a:srgbClr val="0d0d0d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d0d0d"/>
                </a:solidFill>
                <a:latin typeface="Roboto Light"/>
                <a:ea typeface="DejaVu Sans"/>
              </a:rPr>
              <a:t>If a blood test for a particular disease has a False Positive rate of 10% and a False Negative rate of 30%, what’s the test’s </a:t>
            </a:r>
            <a:r>
              <a:rPr b="0" i="1" lang="en-US" sz="2400" spc="-1" strike="noStrike">
                <a:solidFill>
                  <a:srgbClr val="0d0d0d"/>
                </a:solidFill>
                <a:latin typeface="Roboto Light"/>
                <a:ea typeface="DejaVu Sans"/>
              </a:rPr>
              <a:t>precision</a:t>
            </a:r>
            <a:r>
              <a:rPr b="0" lang="en-US" sz="2400" spc="-1" strike="noStrike">
                <a:solidFill>
                  <a:srgbClr val="0d0d0d"/>
                </a:solidFill>
                <a:latin typeface="Roboto Light"/>
                <a:ea typeface="DejaVu Sans"/>
              </a:rPr>
              <a:t>  (positive predictive value) and  </a:t>
            </a:r>
            <a:r>
              <a:rPr b="0" i="1" lang="en-US" sz="2400" spc="-1" strike="noStrike">
                <a:solidFill>
                  <a:srgbClr val="0d0d0d"/>
                </a:solidFill>
                <a:latin typeface="Roboto Light"/>
                <a:ea typeface="DejaVu Sans"/>
              </a:rPr>
              <a:t>recall</a:t>
            </a:r>
            <a:r>
              <a:rPr b="0" lang="en-US" sz="2400" spc="-1" strike="noStrike">
                <a:solidFill>
                  <a:srgbClr val="0d0d0d"/>
                </a:solidFill>
                <a:latin typeface="Roboto Light"/>
                <a:ea typeface="DejaVu Sans"/>
              </a:rPr>
              <a:t> (sensitivity)?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274320" y="2160"/>
            <a:ext cx="8685000" cy="145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ts val="5800"/>
              </a:lnSpc>
            </a:pPr>
            <a:r>
              <a:rPr b="1" lang="en-US" sz="3200" spc="-1" strike="noStrike">
                <a:solidFill>
                  <a:srgbClr val="103259"/>
                </a:solidFill>
                <a:latin typeface="Roboto Thin"/>
                <a:ea typeface="Roboto Thin"/>
              </a:rPr>
              <a:t>Homework: Play with Neural Nets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24" name="CustomShape 2"/>
          <p:cNvSpPr/>
          <p:nvPr/>
        </p:nvSpPr>
        <p:spPr>
          <a:xfrm>
            <a:off x="457200" y="983520"/>
            <a:ext cx="7901280" cy="254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3200"/>
              </a:lnSpc>
              <a:spcBef>
                <a:spcPts val="479"/>
              </a:spcBef>
            </a:pPr>
            <a:endParaRPr b="0" lang="en-US" sz="1800" spc="-1" strike="noStrike">
              <a:latin typeface="Arial"/>
            </a:endParaRPr>
          </a:p>
          <a:p>
            <a:pPr marL="457200" indent="-455400">
              <a:lnSpc>
                <a:spcPts val="3200"/>
              </a:lnSpc>
              <a:spcBef>
                <a:spcPts val="479"/>
              </a:spcBef>
              <a:buClr>
                <a:srgbClr val="0d0d0d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d0d0d"/>
                </a:solidFill>
                <a:latin typeface="Roboto Light"/>
                <a:ea typeface="DejaVu Sans"/>
              </a:rPr>
              <a:t>Visit playground.tensorflow.org</a:t>
            </a:r>
            <a:endParaRPr b="0" lang="en-US" sz="2400" spc="-1" strike="noStrike">
              <a:latin typeface="Arial"/>
            </a:endParaRPr>
          </a:p>
          <a:p>
            <a:pPr marL="457200" indent="-455400">
              <a:lnSpc>
                <a:spcPts val="3200"/>
              </a:lnSpc>
              <a:spcBef>
                <a:spcPts val="479"/>
              </a:spcBef>
              <a:buClr>
                <a:srgbClr val="0d0d0d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d0d0d"/>
                </a:solidFill>
                <a:latin typeface="Roboto Light"/>
                <a:ea typeface="DejaVu Sans"/>
              </a:rPr>
              <a:t>Select the spiral dataset and add 20% Noise</a:t>
            </a:r>
            <a:endParaRPr b="0" lang="en-US" sz="2400" spc="-1" strike="noStrike">
              <a:latin typeface="Arial"/>
            </a:endParaRPr>
          </a:p>
          <a:p>
            <a:pPr marL="457200" indent="-455400">
              <a:lnSpc>
                <a:spcPts val="3200"/>
              </a:lnSpc>
              <a:spcBef>
                <a:spcPts val="479"/>
              </a:spcBef>
              <a:buClr>
                <a:srgbClr val="0d0d0d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d0d0d"/>
                </a:solidFill>
                <a:latin typeface="Roboto Light"/>
                <a:ea typeface="DejaVu Sans"/>
              </a:rPr>
              <a:t>Add and remove different combinations of features: x1, x2, x1^2, x2^2, x1*x2, sin(x1), sin(x2) </a:t>
            </a:r>
            <a:endParaRPr b="0" lang="en-US" sz="2400" spc="-1" strike="noStrike">
              <a:latin typeface="Arial"/>
            </a:endParaRPr>
          </a:p>
          <a:p>
            <a:pPr marL="457200" indent="-455400">
              <a:lnSpc>
                <a:spcPts val="3200"/>
              </a:lnSpc>
              <a:spcBef>
                <a:spcPts val="479"/>
              </a:spcBef>
              <a:buClr>
                <a:srgbClr val="0d0d0d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d0d0d"/>
                </a:solidFill>
                <a:latin typeface="Roboto Light"/>
                <a:ea typeface="DejaVu Sans"/>
              </a:rPr>
              <a:t>Play around with different numbers of “HIDDEN LAYERS” and neurons per layer. </a:t>
            </a:r>
            <a:endParaRPr b="0" lang="en-US" sz="2400" spc="-1" strike="noStrike">
              <a:latin typeface="Arial"/>
            </a:endParaRPr>
          </a:p>
          <a:p>
            <a:pPr marL="457200" indent="-455400">
              <a:lnSpc>
                <a:spcPts val="3200"/>
              </a:lnSpc>
              <a:spcBef>
                <a:spcPts val="479"/>
              </a:spcBef>
              <a:buClr>
                <a:srgbClr val="0d0d0d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d0d0d"/>
                </a:solidFill>
                <a:latin typeface="Roboto Light"/>
                <a:ea typeface="DejaVu Sans"/>
              </a:rPr>
              <a:t>How many features, hidden layers and total neurons do you need achieve &lt; 15% test set loss?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25" name="" descr=""/>
          <p:cNvPicPr/>
          <p:nvPr/>
        </p:nvPicPr>
        <p:blipFill>
          <a:blip r:embed="rId1"/>
          <a:stretch/>
        </p:blipFill>
        <p:spPr>
          <a:xfrm>
            <a:off x="7315200" y="1554480"/>
            <a:ext cx="757080" cy="749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0" y="1047960"/>
            <a:ext cx="9142200" cy="230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242852"/>
                </a:solidFill>
                <a:latin typeface="Avenir Next"/>
                <a:ea typeface="DejaVu Sans"/>
              </a:rPr>
              <a:t>What is Data Science?</a:t>
            </a:r>
            <a:br/>
            <a:br/>
            <a:r>
              <a:rPr b="1" lang="en-US" sz="5400" spc="-1" strike="noStrike">
                <a:solidFill>
                  <a:srgbClr val="242852"/>
                </a:solidFill>
                <a:latin typeface="Avenir Next"/>
                <a:ea typeface="DejaVu Sans"/>
              </a:rPr>
              <a:t>How does it apply to Healthcare?</a:t>
            </a:r>
            <a:endParaRPr b="0" lang="en-US" sz="54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457200" y="0"/>
            <a:ext cx="8227800" cy="119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Arial"/>
                <a:ea typeface="Arial"/>
              </a:rPr>
              <a:t>What is Data Science?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457200" y="1203480"/>
            <a:ext cx="8227800" cy="29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  <a:ea typeface="DejaVu Sans"/>
              </a:rPr>
              <a:t>science on data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7" name="CustomShape 3"/>
          <p:cNvSpPr/>
          <p:nvPr/>
        </p:nvSpPr>
        <p:spPr>
          <a:xfrm>
            <a:off x="3017520" y="1463040"/>
            <a:ext cx="3564000" cy="868680"/>
          </a:xfrm>
          <a:custGeom>
            <a:avLst/>
            <a:gdLst/>
            <a:ahLst/>
            <a:rect l="l" t="t" r="r" b="b"/>
            <a:pathLst>
              <a:path w="8128" h="2356">
                <a:moveTo>
                  <a:pt x="2581" y="1754"/>
                </a:moveTo>
                <a:lnTo>
                  <a:pt x="2666" y="1698"/>
                </a:lnTo>
                <a:lnTo>
                  <a:pt x="2757" y="1644"/>
                </a:lnTo>
                <a:lnTo>
                  <a:pt x="2852" y="1593"/>
                </a:lnTo>
                <a:lnTo>
                  <a:pt x="2952" y="1545"/>
                </a:lnTo>
                <a:lnTo>
                  <a:pt x="3056" y="1500"/>
                </a:lnTo>
                <a:lnTo>
                  <a:pt x="3163" y="1459"/>
                </a:lnTo>
                <a:lnTo>
                  <a:pt x="3275" y="1420"/>
                </a:lnTo>
                <a:lnTo>
                  <a:pt x="3390" y="1384"/>
                </a:lnTo>
                <a:lnTo>
                  <a:pt x="3508" y="1352"/>
                </a:lnTo>
                <a:lnTo>
                  <a:pt x="3628" y="1324"/>
                </a:lnTo>
                <a:lnTo>
                  <a:pt x="3751" y="1299"/>
                </a:lnTo>
                <a:lnTo>
                  <a:pt x="3876" y="1278"/>
                </a:lnTo>
                <a:lnTo>
                  <a:pt x="4003" y="1260"/>
                </a:lnTo>
                <a:lnTo>
                  <a:pt x="4132" y="1246"/>
                </a:lnTo>
                <a:lnTo>
                  <a:pt x="4261" y="1236"/>
                </a:lnTo>
                <a:lnTo>
                  <a:pt x="4391" y="1230"/>
                </a:lnTo>
                <a:lnTo>
                  <a:pt x="4522" y="1227"/>
                </a:lnTo>
                <a:lnTo>
                  <a:pt x="4653" y="1228"/>
                </a:lnTo>
                <a:lnTo>
                  <a:pt x="4783" y="1233"/>
                </a:lnTo>
                <a:lnTo>
                  <a:pt x="4913" y="1242"/>
                </a:lnTo>
                <a:lnTo>
                  <a:pt x="5042" y="1255"/>
                </a:lnTo>
                <a:lnTo>
                  <a:pt x="5169" y="1272"/>
                </a:lnTo>
                <a:lnTo>
                  <a:pt x="5295" y="1292"/>
                </a:lnTo>
                <a:lnTo>
                  <a:pt x="5419" y="1315"/>
                </a:lnTo>
                <a:lnTo>
                  <a:pt x="5540" y="1343"/>
                </a:lnTo>
                <a:lnTo>
                  <a:pt x="5659" y="1374"/>
                </a:lnTo>
                <a:lnTo>
                  <a:pt x="5775" y="1408"/>
                </a:lnTo>
                <a:lnTo>
                  <a:pt x="5887" y="1446"/>
                </a:lnTo>
                <a:lnTo>
                  <a:pt x="5996" y="1487"/>
                </a:lnTo>
                <a:lnTo>
                  <a:pt x="6101" y="1531"/>
                </a:lnTo>
                <a:lnTo>
                  <a:pt x="6202" y="1578"/>
                </a:lnTo>
                <a:lnTo>
                  <a:pt x="6299" y="1628"/>
                </a:lnTo>
                <a:lnTo>
                  <a:pt x="6391" y="1680"/>
                </a:lnTo>
                <a:lnTo>
                  <a:pt x="6478" y="1736"/>
                </a:lnTo>
                <a:lnTo>
                  <a:pt x="8127" y="942"/>
                </a:lnTo>
                <a:lnTo>
                  <a:pt x="7966" y="840"/>
                </a:lnTo>
                <a:lnTo>
                  <a:pt x="7796" y="742"/>
                </a:lnTo>
                <a:lnTo>
                  <a:pt x="7617" y="650"/>
                </a:lnTo>
                <a:lnTo>
                  <a:pt x="7430" y="563"/>
                </a:lnTo>
                <a:lnTo>
                  <a:pt x="7235" y="481"/>
                </a:lnTo>
                <a:lnTo>
                  <a:pt x="7033" y="405"/>
                </a:lnTo>
                <a:lnTo>
                  <a:pt x="6824" y="335"/>
                </a:lnTo>
                <a:lnTo>
                  <a:pt x="6610" y="272"/>
                </a:lnTo>
                <a:lnTo>
                  <a:pt x="6390" y="215"/>
                </a:lnTo>
                <a:lnTo>
                  <a:pt x="6165" y="164"/>
                </a:lnTo>
                <a:lnTo>
                  <a:pt x="5936" y="120"/>
                </a:lnTo>
                <a:lnTo>
                  <a:pt x="5703" y="82"/>
                </a:lnTo>
                <a:lnTo>
                  <a:pt x="5467" y="52"/>
                </a:lnTo>
                <a:lnTo>
                  <a:pt x="5228" y="29"/>
                </a:lnTo>
                <a:lnTo>
                  <a:pt x="4988" y="12"/>
                </a:lnTo>
                <a:lnTo>
                  <a:pt x="4746" y="2"/>
                </a:lnTo>
                <a:lnTo>
                  <a:pt x="4504" y="0"/>
                </a:lnTo>
                <a:lnTo>
                  <a:pt x="4262" y="5"/>
                </a:lnTo>
                <a:lnTo>
                  <a:pt x="4021" y="16"/>
                </a:lnTo>
                <a:lnTo>
                  <a:pt x="3781" y="35"/>
                </a:lnTo>
                <a:lnTo>
                  <a:pt x="3544" y="61"/>
                </a:lnTo>
                <a:lnTo>
                  <a:pt x="3309" y="94"/>
                </a:lnTo>
                <a:lnTo>
                  <a:pt x="3077" y="133"/>
                </a:lnTo>
                <a:lnTo>
                  <a:pt x="2849" y="179"/>
                </a:lnTo>
                <a:lnTo>
                  <a:pt x="2625" y="232"/>
                </a:lnTo>
                <a:lnTo>
                  <a:pt x="2407" y="291"/>
                </a:lnTo>
                <a:lnTo>
                  <a:pt x="2194" y="357"/>
                </a:lnTo>
                <a:lnTo>
                  <a:pt x="1988" y="429"/>
                </a:lnTo>
                <a:lnTo>
                  <a:pt x="1788" y="506"/>
                </a:lnTo>
                <a:lnTo>
                  <a:pt x="1596" y="590"/>
                </a:lnTo>
                <a:lnTo>
                  <a:pt x="1411" y="679"/>
                </a:lnTo>
                <a:lnTo>
                  <a:pt x="1235" y="773"/>
                </a:lnTo>
                <a:lnTo>
                  <a:pt x="1067" y="872"/>
                </a:lnTo>
                <a:lnTo>
                  <a:pt x="909" y="976"/>
                </a:lnTo>
                <a:lnTo>
                  <a:pt x="0" y="553"/>
                </a:lnTo>
                <a:lnTo>
                  <a:pt x="315" y="2355"/>
                </a:lnTo>
                <a:lnTo>
                  <a:pt x="3490" y="2177"/>
                </a:lnTo>
                <a:lnTo>
                  <a:pt x="2581" y="1754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4"/>
          <p:cNvSpPr/>
          <p:nvPr/>
        </p:nvSpPr>
        <p:spPr>
          <a:xfrm>
            <a:off x="2920680" y="3657600"/>
            <a:ext cx="2838960" cy="1004760"/>
          </a:xfrm>
          <a:custGeom>
            <a:avLst/>
            <a:gdLst/>
            <a:ahLst/>
            <a:rect l="l" t="t" r="r" b="b"/>
            <a:pathLst>
              <a:path w="9404" h="2314">
                <a:moveTo>
                  <a:pt x="6804" y="842"/>
                </a:moveTo>
                <a:lnTo>
                  <a:pt x="6692" y="886"/>
                </a:lnTo>
                <a:lnTo>
                  <a:pt x="6575" y="927"/>
                </a:lnTo>
                <a:lnTo>
                  <a:pt x="6455" y="966"/>
                </a:lnTo>
                <a:lnTo>
                  <a:pt x="6331" y="1001"/>
                </a:lnTo>
                <a:lnTo>
                  <a:pt x="6203" y="1033"/>
                </a:lnTo>
                <a:lnTo>
                  <a:pt x="6072" y="1061"/>
                </a:lnTo>
                <a:lnTo>
                  <a:pt x="5939" y="1086"/>
                </a:lnTo>
                <a:lnTo>
                  <a:pt x="5803" y="1108"/>
                </a:lnTo>
                <a:lnTo>
                  <a:pt x="5665" y="1126"/>
                </a:lnTo>
                <a:lnTo>
                  <a:pt x="5525" y="1141"/>
                </a:lnTo>
                <a:lnTo>
                  <a:pt x="5384" y="1152"/>
                </a:lnTo>
                <a:lnTo>
                  <a:pt x="5242" y="1160"/>
                </a:lnTo>
                <a:lnTo>
                  <a:pt x="5099" y="1163"/>
                </a:lnTo>
                <a:lnTo>
                  <a:pt x="4956" y="1164"/>
                </a:lnTo>
                <a:lnTo>
                  <a:pt x="4814" y="1160"/>
                </a:lnTo>
                <a:lnTo>
                  <a:pt x="4672" y="1153"/>
                </a:lnTo>
                <a:lnTo>
                  <a:pt x="4531" y="1142"/>
                </a:lnTo>
                <a:lnTo>
                  <a:pt x="4391" y="1128"/>
                </a:lnTo>
                <a:lnTo>
                  <a:pt x="4252" y="1110"/>
                </a:lnTo>
                <a:lnTo>
                  <a:pt x="4116" y="1089"/>
                </a:lnTo>
                <a:lnTo>
                  <a:pt x="3982" y="1064"/>
                </a:lnTo>
                <a:lnTo>
                  <a:pt x="3851" y="1035"/>
                </a:lnTo>
                <a:lnTo>
                  <a:pt x="3723" y="1004"/>
                </a:lnTo>
                <a:lnTo>
                  <a:pt x="3599" y="969"/>
                </a:lnTo>
                <a:lnTo>
                  <a:pt x="3478" y="931"/>
                </a:lnTo>
                <a:lnTo>
                  <a:pt x="3361" y="890"/>
                </a:lnTo>
                <a:lnTo>
                  <a:pt x="3249" y="846"/>
                </a:lnTo>
                <a:lnTo>
                  <a:pt x="3141" y="799"/>
                </a:lnTo>
                <a:lnTo>
                  <a:pt x="3038" y="750"/>
                </a:lnTo>
                <a:lnTo>
                  <a:pt x="2940" y="698"/>
                </a:lnTo>
                <a:lnTo>
                  <a:pt x="2848" y="644"/>
                </a:lnTo>
                <a:lnTo>
                  <a:pt x="2762" y="587"/>
                </a:lnTo>
                <a:lnTo>
                  <a:pt x="2681" y="528"/>
                </a:lnTo>
                <a:lnTo>
                  <a:pt x="2607" y="467"/>
                </a:lnTo>
                <a:lnTo>
                  <a:pt x="2539" y="404"/>
                </a:lnTo>
                <a:lnTo>
                  <a:pt x="2477" y="340"/>
                </a:lnTo>
                <a:lnTo>
                  <a:pt x="2423" y="274"/>
                </a:lnTo>
                <a:lnTo>
                  <a:pt x="2375" y="207"/>
                </a:lnTo>
                <a:lnTo>
                  <a:pt x="2334" y="139"/>
                </a:lnTo>
                <a:lnTo>
                  <a:pt x="2300" y="70"/>
                </a:lnTo>
                <a:lnTo>
                  <a:pt x="2273" y="0"/>
                </a:lnTo>
                <a:lnTo>
                  <a:pt x="0" y="186"/>
                </a:lnTo>
                <a:lnTo>
                  <a:pt x="49" y="314"/>
                </a:lnTo>
                <a:lnTo>
                  <a:pt x="111" y="440"/>
                </a:lnTo>
                <a:lnTo>
                  <a:pt x="186" y="565"/>
                </a:lnTo>
                <a:lnTo>
                  <a:pt x="274" y="688"/>
                </a:lnTo>
                <a:lnTo>
                  <a:pt x="374" y="808"/>
                </a:lnTo>
                <a:lnTo>
                  <a:pt x="486" y="926"/>
                </a:lnTo>
                <a:lnTo>
                  <a:pt x="610" y="1040"/>
                </a:lnTo>
                <a:lnTo>
                  <a:pt x="746" y="1151"/>
                </a:lnTo>
                <a:lnTo>
                  <a:pt x="893" y="1259"/>
                </a:lnTo>
                <a:lnTo>
                  <a:pt x="1051" y="1363"/>
                </a:lnTo>
                <a:lnTo>
                  <a:pt x="1219" y="1462"/>
                </a:lnTo>
                <a:lnTo>
                  <a:pt x="1398" y="1557"/>
                </a:lnTo>
                <a:lnTo>
                  <a:pt x="1585" y="1648"/>
                </a:lnTo>
                <a:lnTo>
                  <a:pt x="1782" y="1733"/>
                </a:lnTo>
                <a:lnTo>
                  <a:pt x="1988" y="1813"/>
                </a:lnTo>
                <a:lnTo>
                  <a:pt x="2201" y="1888"/>
                </a:lnTo>
                <a:lnTo>
                  <a:pt x="2422" y="1958"/>
                </a:lnTo>
                <a:lnTo>
                  <a:pt x="2649" y="2021"/>
                </a:lnTo>
                <a:lnTo>
                  <a:pt x="2883" y="2079"/>
                </a:lnTo>
                <a:lnTo>
                  <a:pt x="3123" y="2131"/>
                </a:lnTo>
                <a:lnTo>
                  <a:pt x="3367" y="2176"/>
                </a:lnTo>
                <a:lnTo>
                  <a:pt x="3616" y="2215"/>
                </a:lnTo>
                <a:lnTo>
                  <a:pt x="3869" y="2248"/>
                </a:lnTo>
                <a:lnTo>
                  <a:pt x="4124" y="2274"/>
                </a:lnTo>
                <a:lnTo>
                  <a:pt x="4382" y="2294"/>
                </a:lnTo>
                <a:lnTo>
                  <a:pt x="4642" y="2307"/>
                </a:lnTo>
                <a:lnTo>
                  <a:pt x="4902" y="2313"/>
                </a:lnTo>
                <a:lnTo>
                  <a:pt x="5163" y="2313"/>
                </a:lnTo>
                <a:lnTo>
                  <a:pt x="5423" y="2306"/>
                </a:lnTo>
                <a:lnTo>
                  <a:pt x="5683" y="2292"/>
                </a:lnTo>
                <a:lnTo>
                  <a:pt x="5941" y="2272"/>
                </a:lnTo>
                <a:lnTo>
                  <a:pt x="6196" y="2245"/>
                </a:lnTo>
                <a:lnTo>
                  <a:pt x="6448" y="2212"/>
                </a:lnTo>
                <a:lnTo>
                  <a:pt x="6697" y="2172"/>
                </a:lnTo>
                <a:lnTo>
                  <a:pt x="6941" y="2126"/>
                </a:lnTo>
                <a:lnTo>
                  <a:pt x="7180" y="2074"/>
                </a:lnTo>
                <a:lnTo>
                  <a:pt x="7413" y="2016"/>
                </a:lnTo>
                <a:lnTo>
                  <a:pt x="7640" y="1952"/>
                </a:lnTo>
                <a:lnTo>
                  <a:pt x="7860" y="1882"/>
                </a:lnTo>
                <a:lnTo>
                  <a:pt x="8073" y="1806"/>
                </a:lnTo>
                <a:lnTo>
                  <a:pt x="8277" y="1726"/>
                </a:lnTo>
                <a:lnTo>
                  <a:pt x="9093" y="2214"/>
                </a:lnTo>
                <a:lnTo>
                  <a:pt x="9403" y="509"/>
                </a:lnTo>
                <a:lnTo>
                  <a:pt x="5989" y="354"/>
                </a:lnTo>
                <a:lnTo>
                  <a:pt x="6804" y="842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5"/>
          <p:cNvSpPr/>
          <p:nvPr/>
        </p:nvSpPr>
        <p:spPr>
          <a:xfrm>
            <a:off x="4850640" y="4137120"/>
            <a:ext cx="8215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predict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0" name="CustomShape 6"/>
          <p:cNvSpPr/>
          <p:nvPr/>
        </p:nvSpPr>
        <p:spPr>
          <a:xfrm>
            <a:off x="5028480" y="1416240"/>
            <a:ext cx="86364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test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1"/>
          <a:srcRect l="3780" t="7299" r="56220" b="41492"/>
          <a:stretch/>
        </p:blipFill>
        <p:spPr>
          <a:xfrm>
            <a:off x="6143040" y="2031840"/>
            <a:ext cx="2284560" cy="1713600"/>
          </a:xfrm>
          <a:prstGeom prst="rect">
            <a:avLst/>
          </a:prstGeom>
          <a:ln>
            <a:noFill/>
          </a:ln>
        </p:spPr>
      </p:pic>
      <p:sp>
        <p:nvSpPr>
          <p:cNvPr id="142" name="CustomShape 7"/>
          <p:cNvSpPr/>
          <p:nvPr/>
        </p:nvSpPr>
        <p:spPr>
          <a:xfrm>
            <a:off x="2138400" y="2286000"/>
            <a:ext cx="2010240" cy="76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Hypothesis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3" name="CustomShape 8"/>
          <p:cNvSpPr/>
          <p:nvPr/>
        </p:nvSpPr>
        <p:spPr>
          <a:xfrm>
            <a:off x="1816560" y="2632680"/>
            <a:ext cx="552600" cy="71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3465a4"/>
                </a:solidFill>
                <a:latin typeface="Arial"/>
                <a:ea typeface="DejaVu Sans"/>
              </a:rPr>
              <a:t>X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4" name="CustomShape 9"/>
          <p:cNvSpPr/>
          <p:nvPr/>
        </p:nvSpPr>
        <p:spPr>
          <a:xfrm>
            <a:off x="2401200" y="2879280"/>
            <a:ext cx="1095840" cy="272880"/>
          </a:xfrm>
          <a:custGeom>
            <a:avLst/>
            <a:gdLst/>
            <a:ahLst/>
            <a:rect l="l" t="t" r="r" b="b"/>
            <a:pathLst>
              <a:path w="3050" h="764">
                <a:moveTo>
                  <a:pt x="0" y="190"/>
                </a:moveTo>
                <a:lnTo>
                  <a:pt x="2286" y="190"/>
                </a:lnTo>
                <a:lnTo>
                  <a:pt x="2286" y="0"/>
                </a:lnTo>
                <a:lnTo>
                  <a:pt x="3049" y="381"/>
                </a:lnTo>
                <a:lnTo>
                  <a:pt x="2286" y="763"/>
                </a:lnTo>
                <a:lnTo>
                  <a:pt x="2286" y="572"/>
                </a:lnTo>
                <a:lnTo>
                  <a:pt x="0" y="572"/>
                </a:lnTo>
                <a:lnTo>
                  <a:pt x="0" y="19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10"/>
          <p:cNvSpPr/>
          <p:nvPr/>
        </p:nvSpPr>
        <p:spPr>
          <a:xfrm>
            <a:off x="3565440" y="2621160"/>
            <a:ext cx="583200" cy="71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ef413d"/>
                </a:solidFill>
                <a:latin typeface="Arial"/>
                <a:ea typeface="DejaVu Sans"/>
              </a:rPr>
              <a:t>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6" name="CustomShape 11"/>
          <p:cNvSpPr/>
          <p:nvPr/>
        </p:nvSpPr>
        <p:spPr>
          <a:xfrm>
            <a:off x="1553760" y="3228480"/>
            <a:ext cx="1187280" cy="48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3465a4"/>
                </a:solidFill>
                <a:latin typeface="Arial"/>
                <a:ea typeface="DejaVu Sans"/>
              </a:rPr>
              <a:t>Cause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7" name="CustomShape 12"/>
          <p:cNvSpPr/>
          <p:nvPr/>
        </p:nvSpPr>
        <p:spPr>
          <a:xfrm>
            <a:off x="3327120" y="3228840"/>
            <a:ext cx="1243440" cy="76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ef413d"/>
                </a:solidFill>
                <a:latin typeface="Arial"/>
                <a:ea typeface="DejaVu Sans"/>
              </a:rPr>
              <a:t>Effect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8" name="CustomShape 13"/>
          <p:cNvSpPr/>
          <p:nvPr/>
        </p:nvSpPr>
        <p:spPr>
          <a:xfrm>
            <a:off x="5336640" y="2286720"/>
            <a:ext cx="1095840" cy="63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Data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9" name="CustomShape 14"/>
          <p:cNvSpPr/>
          <p:nvPr/>
        </p:nvSpPr>
        <p:spPr>
          <a:xfrm rot="5423400">
            <a:off x="6945840" y="1121400"/>
            <a:ext cx="340920" cy="1888200"/>
          </a:xfrm>
          <a:custGeom>
            <a:avLst/>
            <a:gdLst/>
            <a:ahLst/>
            <a:rect l="l" t="t" r="r" b="b"/>
            <a:pathLst>
              <a:path w="952" h="5252">
                <a:moveTo>
                  <a:pt x="951" y="0"/>
                </a:moveTo>
                <a:cubicBezTo>
                  <a:pt x="714" y="1"/>
                  <a:pt x="474" y="218"/>
                  <a:pt x="475" y="437"/>
                </a:cubicBezTo>
                <a:lnTo>
                  <a:pt x="475" y="2187"/>
                </a:lnTo>
                <a:cubicBezTo>
                  <a:pt x="474" y="2406"/>
                  <a:pt x="237" y="2625"/>
                  <a:pt x="0" y="2626"/>
                </a:cubicBezTo>
                <a:cubicBezTo>
                  <a:pt x="237" y="2625"/>
                  <a:pt x="475" y="2843"/>
                  <a:pt x="475" y="3062"/>
                </a:cubicBezTo>
                <a:lnTo>
                  <a:pt x="475" y="4812"/>
                </a:lnTo>
                <a:cubicBezTo>
                  <a:pt x="476" y="5031"/>
                  <a:pt x="714" y="5251"/>
                  <a:pt x="951" y="5250"/>
                </a:cubicBezTo>
              </a:path>
            </a:pathLst>
          </a:custGeom>
          <a:noFill/>
          <a:ln w="54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15"/>
          <p:cNvSpPr/>
          <p:nvPr/>
        </p:nvSpPr>
        <p:spPr>
          <a:xfrm>
            <a:off x="6869160" y="1153440"/>
            <a:ext cx="552600" cy="71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3465a4"/>
                </a:solidFill>
                <a:latin typeface="Arial"/>
                <a:ea typeface="DejaVu Sans"/>
              </a:rPr>
              <a:t>X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1" name="CustomShape 16"/>
          <p:cNvSpPr/>
          <p:nvPr/>
        </p:nvSpPr>
        <p:spPr>
          <a:xfrm>
            <a:off x="8063280" y="1826640"/>
            <a:ext cx="583200" cy="71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ef413d"/>
                </a:solidFill>
                <a:latin typeface="Arial"/>
                <a:ea typeface="DejaVu Sans"/>
              </a:rPr>
              <a:t>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2" name="CustomShape 17"/>
          <p:cNvSpPr/>
          <p:nvPr/>
        </p:nvSpPr>
        <p:spPr>
          <a:xfrm>
            <a:off x="6179040" y="2466720"/>
            <a:ext cx="2032560" cy="1278720"/>
          </a:xfrm>
          <a:prstGeom prst="rect">
            <a:avLst/>
          </a:prstGeom>
          <a:solidFill>
            <a:srgbClr val="729fcf">
              <a:alpha val="4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18"/>
          <p:cNvSpPr/>
          <p:nvPr/>
        </p:nvSpPr>
        <p:spPr>
          <a:xfrm>
            <a:off x="8213040" y="2466720"/>
            <a:ext cx="214560" cy="1278720"/>
          </a:xfrm>
          <a:prstGeom prst="rect">
            <a:avLst/>
          </a:prstGeom>
          <a:solidFill>
            <a:srgbClr val="ef413d">
              <a:alpha val="4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457200" y="0"/>
            <a:ext cx="8227800" cy="119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Arial"/>
                <a:ea typeface="Arial"/>
              </a:rPr>
              <a:t>Advantages of the Data Science approach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457200" y="1223280"/>
            <a:ext cx="8227800" cy="343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08080"/>
                </a:solidFill>
                <a:latin typeface="Roboto Light"/>
                <a:ea typeface="DejaVu Sans"/>
              </a:rPr>
              <a:t>Accidental experiments are often…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2400" spc="-1" strike="noStrike">
              <a:latin typeface="Arial"/>
            </a:endParaRPr>
          </a:p>
        </p:txBody>
      </p:sp>
      <p:grpSp>
        <p:nvGrpSpPr>
          <p:cNvPr id="156" name="Group 3"/>
          <p:cNvGrpSpPr/>
          <p:nvPr/>
        </p:nvGrpSpPr>
        <p:grpSpPr>
          <a:xfrm>
            <a:off x="5268240" y="2252880"/>
            <a:ext cx="638640" cy="524880"/>
            <a:chOff x="5268240" y="2252880"/>
            <a:chExt cx="638640" cy="524880"/>
          </a:xfrm>
        </p:grpSpPr>
        <p:pic>
          <p:nvPicPr>
            <p:cNvPr id="157" name="" descr=""/>
            <p:cNvPicPr/>
            <p:nvPr/>
          </p:nvPicPr>
          <p:blipFill>
            <a:blip r:embed="rId1"/>
            <a:srcRect l="3780" t="7299" r="56220" b="41492"/>
            <a:stretch/>
          </p:blipFill>
          <p:spPr>
            <a:xfrm>
              <a:off x="5268240" y="2252880"/>
              <a:ext cx="638640" cy="5248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58" name="CustomShape 4"/>
            <p:cNvSpPr/>
            <p:nvPr/>
          </p:nvSpPr>
          <p:spPr>
            <a:xfrm>
              <a:off x="5278320" y="2386440"/>
              <a:ext cx="568080" cy="391320"/>
            </a:xfrm>
            <a:prstGeom prst="rect">
              <a:avLst/>
            </a:prstGeom>
            <a:solidFill>
              <a:srgbClr val="729fcf">
                <a:alpha val="40000"/>
              </a:srgbClr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" name="CustomShape 5"/>
            <p:cNvSpPr/>
            <p:nvPr/>
          </p:nvSpPr>
          <p:spPr>
            <a:xfrm>
              <a:off x="5847840" y="2386440"/>
              <a:ext cx="59040" cy="391320"/>
            </a:xfrm>
            <a:prstGeom prst="rect">
              <a:avLst/>
            </a:prstGeom>
            <a:solidFill>
              <a:srgbClr val="ef413d">
                <a:alpha val="40000"/>
              </a:srgbClr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0" name="Group 6"/>
          <p:cNvGrpSpPr/>
          <p:nvPr/>
        </p:nvGrpSpPr>
        <p:grpSpPr>
          <a:xfrm>
            <a:off x="5542560" y="2344320"/>
            <a:ext cx="638640" cy="524880"/>
            <a:chOff x="5542560" y="2344320"/>
            <a:chExt cx="638640" cy="524880"/>
          </a:xfrm>
        </p:grpSpPr>
        <p:pic>
          <p:nvPicPr>
            <p:cNvPr id="161" name="" descr=""/>
            <p:cNvPicPr/>
            <p:nvPr/>
          </p:nvPicPr>
          <p:blipFill>
            <a:blip r:embed="rId2"/>
            <a:srcRect l="3780" t="7299" r="56220" b="41492"/>
            <a:stretch/>
          </p:blipFill>
          <p:spPr>
            <a:xfrm>
              <a:off x="5542560" y="2344320"/>
              <a:ext cx="638640" cy="5248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62" name="CustomShape 7"/>
            <p:cNvSpPr/>
            <p:nvPr/>
          </p:nvSpPr>
          <p:spPr>
            <a:xfrm>
              <a:off x="5552640" y="2477880"/>
              <a:ext cx="568080" cy="391320"/>
            </a:xfrm>
            <a:prstGeom prst="rect">
              <a:avLst/>
            </a:prstGeom>
            <a:solidFill>
              <a:srgbClr val="729fcf">
                <a:alpha val="40000"/>
              </a:srgbClr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" name="CustomShape 8"/>
            <p:cNvSpPr/>
            <p:nvPr/>
          </p:nvSpPr>
          <p:spPr>
            <a:xfrm>
              <a:off x="6122160" y="2477880"/>
              <a:ext cx="59040" cy="391320"/>
            </a:xfrm>
            <a:prstGeom prst="rect">
              <a:avLst/>
            </a:prstGeom>
            <a:solidFill>
              <a:srgbClr val="ef413d">
                <a:alpha val="40000"/>
              </a:srgbClr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4" name="Group 9"/>
          <p:cNvGrpSpPr/>
          <p:nvPr/>
        </p:nvGrpSpPr>
        <p:grpSpPr>
          <a:xfrm>
            <a:off x="5725440" y="2183760"/>
            <a:ext cx="638640" cy="524880"/>
            <a:chOff x="5725440" y="2183760"/>
            <a:chExt cx="638640" cy="524880"/>
          </a:xfrm>
        </p:grpSpPr>
        <p:pic>
          <p:nvPicPr>
            <p:cNvPr id="165" name="" descr=""/>
            <p:cNvPicPr/>
            <p:nvPr/>
          </p:nvPicPr>
          <p:blipFill>
            <a:blip r:embed="rId3"/>
            <a:srcRect l="3780" t="7299" r="56220" b="41492"/>
            <a:stretch/>
          </p:blipFill>
          <p:spPr>
            <a:xfrm>
              <a:off x="5725440" y="2183760"/>
              <a:ext cx="638640" cy="5248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66" name="CustomShape 10"/>
            <p:cNvSpPr/>
            <p:nvPr/>
          </p:nvSpPr>
          <p:spPr>
            <a:xfrm>
              <a:off x="5735520" y="2317320"/>
              <a:ext cx="568080" cy="391320"/>
            </a:xfrm>
            <a:prstGeom prst="rect">
              <a:avLst/>
            </a:prstGeom>
            <a:solidFill>
              <a:srgbClr val="729fcf">
                <a:alpha val="40000"/>
              </a:srgbClr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" name="CustomShape 11"/>
            <p:cNvSpPr/>
            <p:nvPr/>
          </p:nvSpPr>
          <p:spPr>
            <a:xfrm>
              <a:off x="6305040" y="2317320"/>
              <a:ext cx="59040" cy="391320"/>
            </a:xfrm>
            <a:prstGeom prst="rect">
              <a:avLst/>
            </a:prstGeom>
            <a:solidFill>
              <a:srgbClr val="ef413d">
                <a:alpha val="40000"/>
              </a:srgbClr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8" name="Group 12"/>
          <p:cNvGrpSpPr/>
          <p:nvPr/>
        </p:nvGrpSpPr>
        <p:grpSpPr>
          <a:xfrm>
            <a:off x="5999760" y="2344320"/>
            <a:ext cx="638640" cy="524880"/>
            <a:chOff x="5999760" y="2344320"/>
            <a:chExt cx="638640" cy="524880"/>
          </a:xfrm>
        </p:grpSpPr>
        <p:pic>
          <p:nvPicPr>
            <p:cNvPr id="169" name="" descr=""/>
            <p:cNvPicPr/>
            <p:nvPr/>
          </p:nvPicPr>
          <p:blipFill>
            <a:blip r:embed="rId4"/>
            <a:srcRect l="3780" t="7299" r="56220" b="41492"/>
            <a:stretch/>
          </p:blipFill>
          <p:spPr>
            <a:xfrm>
              <a:off x="5999760" y="2344320"/>
              <a:ext cx="638640" cy="5248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70" name="CustomShape 13"/>
            <p:cNvSpPr/>
            <p:nvPr/>
          </p:nvSpPr>
          <p:spPr>
            <a:xfrm>
              <a:off x="6009840" y="2477880"/>
              <a:ext cx="568080" cy="391320"/>
            </a:xfrm>
            <a:prstGeom prst="rect">
              <a:avLst/>
            </a:prstGeom>
            <a:solidFill>
              <a:srgbClr val="729fcf">
                <a:alpha val="40000"/>
              </a:srgbClr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" name="CustomShape 14"/>
            <p:cNvSpPr/>
            <p:nvPr/>
          </p:nvSpPr>
          <p:spPr>
            <a:xfrm>
              <a:off x="6579360" y="2477880"/>
              <a:ext cx="59040" cy="391320"/>
            </a:xfrm>
            <a:prstGeom prst="rect">
              <a:avLst/>
            </a:prstGeom>
            <a:solidFill>
              <a:srgbClr val="ef413d">
                <a:alpha val="40000"/>
              </a:srgbClr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2" name="Group 15"/>
          <p:cNvGrpSpPr/>
          <p:nvPr/>
        </p:nvGrpSpPr>
        <p:grpSpPr>
          <a:xfrm>
            <a:off x="6456960" y="2183760"/>
            <a:ext cx="638640" cy="524880"/>
            <a:chOff x="6456960" y="2183760"/>
            <a:chExt cx="638640" cy="524880"/>
          </a:xfrm>
        </p:grpSpPr>
        <p:pic>
          <p:nvPicPr>
            <p:cNvPr id="173" name="" descr=""/>
            <p:cNvPicPr/>
            <p:nvPr/>
          </p:nvPicPr>
          <p:blipFill>
            <a:blip r:embed="rId5"/>
            <a:srcRect l="3780" t="7299" r="56220" b="41492"/>
            <a:stretch/>
          </p:blipFill>
          <p:spPr>
            <a:xfrm>
              <a:off x="6456960" y="2183760"/>
              <a:ext cx="638640" cy="5248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74" name="CustomShape 16"/>
            <p:cNvSpPr/>
            <p:nvPr/>
          </p:nvSpPr>
          <p:spPr>
            <a:xfrm>
              <a:off x="6467040" y="2317320"/>
              <a:ext cx="568080" cy="391320"/>
            </a:xfrm>
            <a:prstGeom prst="rect">
              <a:avLst/>
            </a:prstGeom>
            <a:solidFill>
              <a:srgbClr val="729fcf">
                <a:alpha val="40000"/>
              </a:srgbClr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" name="CustomShape 17"/>
            <p:cNvSpPr/>
            <p:nvPr/>
          </p:nvSpPr>
          <p:spPr>
            <a:xfrm>
              <a:off x="7036560" y="2317320"/>
              <a:ext cx="59040" cy="391320"/>
            </a:xfrm>
            <a:prstGeom prst="rect">
              <a:avLst/>
            </a:prstGeom>
            <a:solidFill>
              <a:srgbClr val="ef413d">
                <a:alpha val="40000"/>
              </a:srgbClr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6" name="CustomShape 18"/>
          <p:cNvSpPr/>
          <p:nvPr/>
        </p:nvSpPr>
        <p:spPr>
          <a:xfrm>
            <a:off x="3601440" y="2140920"/>
            <a:ext cx="30564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407927"/>
                </a:solidFill>
                <a:latin typeface="Arial"/>
                <a:ea typeface="DejaVu Sans"/>
              </a:rPr>
              <a:t>$</a:t>
            </a:r>
            <a:endParaRPr b="0" lang="en-US" sz="3600" spc="-1" strike="noStrike">
              <a:latin typeface="Arial"/>
            </a:endParaRPr>
          </a:p>
        </p:txBody>
      </p:sp>
      <p:grpSp>
        <p:nvGrpSpPr>
          <p:cNvPr id="177" name="Group 19"/>
          <p:cNvGrpSpPr/>
          <p:nvPr/>
        </p:nvGrpSpPr>
        <p:grpSpPr>
          <a:xfrm>
            <a:off x="536400" y="1737360"/>
            <a:ext cx="2754000" cy="1647000"/>
            <a:chOff x="536400" y="1737360"/>
            <a:chExt cx="2754000" cy="1647000"/>
          </a:xfrm>
        </p:grpSpPr>
        <p:pic>
          <p:nvPicPr>
            <p:cNvPr id="178" name="" descr=""/>
            <p:cNvPicPr/>
            <p:nvPr/>
          </p:nvPicPr>
          <p:blipFill>
            <a:blip r:embed="rId6"/>
            <a:stretch/>
          </p:blipFill>
          <p:spPr>
            <a:xfrm>
              <a:off x="541800" y="2050200"/>
              <a:ext cx="2748600" cy="13341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79" name="CustomShape 20"/>
            <p:cNvSpPr/>
            <p:nvPr/>
          </p:nvSpPr>
          <p:spPr>
            <a:xfrm>
              <a:off x="536400" y="1737360"/>
              <a:ext cx="1832760" cy="768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Faster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180" name="CustomShape 21"/>
          <p:cNvSpPr/>
          <p:nvPr/>
        </p:nvSpPr>
        <p:spPr>
          <a:xfrm>
            <a:off x="3152160" y="1774800"/>
            <a:ext cx="1784160" cy="5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Cheaper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1" name="CustomShape 22"/>
          <p:cNvSpPr/>
          <p:nvPr/>
        </p:nvSpPr>
        <p:spPr>
          <a:xfrm>
            <a:off x="5176800" y="1745640"/>
            <a:ext cx="1784160" cy="5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Better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182" name="Group 23"/>
          <p:cNvGrpSpPr/>
          <p:nvPr/>
        </p:nvGrpSpPr>
        <p:grpSpPr>
          <a:xfrm>
            <a:off x="2976840" y="3108960"/>
            <a:ext cx="2515680" cy="1778400"/>
            <a:chOff x="2976840" y="3108960"/>
            <a:chExt cx="2515680" cy="1778400"/>
          </a:xfrm>
        </p:grpSpPr>
        <p:sp>
          <p:nvSpPr>
            <p:cNvPr id="183" name="CustomShape 24"/>
            <p:cNvSpPr/>
            <p:nvPr/>
          </p:nvSpPr>
          <p:spPr>
            <a:xfrm>
              <a:off x="3159720" y="3108960"/>
              <a:ext cx="2332800" cy="768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More ethical</a:t>
              </a:r>
              <a:endParaRPr b="0" lang="en-US" sz="2400" spc="-1" strike="noStrike">
                <a:latin typeface="Arial"/>
              </a:endParaRPr>
            </a:p>
          </p:txBody>
        </p:sp>
        <p:pic>
          <p:nvPicPr>
            <p:cNvPr id="184" name="" descr=""/>
            <p:cNvPicPr/>
            <p:nvPr/>
          </p:nvPicPr>
          <p:blipFill>
            <a:blip r:embed="rId7"/>
            <a:stretch/>
          </p:blipFill>
          <p:spPr>
            <a:xfrm>
              <a:off x="2984400" y="3474720"/>
              <a:ext cx="1819800" cy="14126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85" name="Line 25"/>
            <p:cNvSpPr/>
            <p:nvPr/>
          </p:nvSpPr>
          <p:spPr>
            <a:xfrm>
              <a:off x="2976840" y="3474000"/>
              <a:ext cx="1920240" cy="1280160"/>
            </a:xfrm>
            <a:prstGeom prst="line">
              <a:avLst/>
            </a:prstGeom>
            <a:ln w="73080">
              <a:solidFill>
                <a:srgbClr val="ef413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" name="Line 26"/>
            <p:cNvSpPr/>
            <p:nvPr/>
          </p:nvSpPr>
          <p:spPr>
            <a:xfrm flipV="1">
              <a:off x="3075840" y="3474720"/>
              <a:ext cx="1821240" cy="1280160"/>
            </a:xfrm>
            <a:prstGeom prst="line">
              <a:avLst/>
            </a:prstGeom>
            <a:ln w="73080">
              <a:solidFill>
                <a:srgbClr val="ef413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3917160" y="2299680"/>
            <a:ext cx="726480" cy="583200"/>
          </a:xfrm>
          <a:prstGeom prst="rect">
            <a:avLst/>
          </a:prstGeom>
          <a:ln>
            <a:noFill/>
          </a:ln>
        </p:spPr>
      </p:pic>
      <p:sp>
        <p:nvSpPr>
          <p:cNvPr id="188" name="CustomShape 1"/>
          <p:cNvSpPr/>
          <p:nvPr/>
        </p:nvSpPr>
        <p:spPr>
          <a:xfrm>
            <a:off x="457200" y="0"/>
            <a:ext cx="8227800" cy="119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Arial"/>
                <a:ea typeface="Arial"/>
              </a:rPr>
              <a:t>Smoking → Lung Disease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5848560" y="2236680"/>
            <a:ext cx="552600" cy="71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3465a4"/>
                </a:solidFill>
                <a:latin typeface="Arial"/>
                <a:ea typeface="DejaVu Sans"/>
              </a:rPr>
              <a:t>X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6433200" y="2483280"/>
            <a:ext cx="1095840" cy="272880"/>
          </a:xfrm>
          <a:custGeom>
            <a:avLst/>
            <a:gdLst/>
            <a:ahLst/>
            <a:rect l="l" t="t" r="r" b="b"/>
            <a:pathLst>
              <a:path w="3050" h="764">
                <a:moveTo>
                  <a:pt x="0" y="190"/>
                </a:moveTo>
                <a:lnTo>
                  <a:pt x="2286" y="190"/>
                </a:lnTo>
                <a:lnTo>
                  <a:pt x="2286" y="0"/>
                </a:lnTo>
                <a:lnTo>
                  <a:pt x="3049" y="381"/>
                </a:lnTo>
                <a:lnTo>
                  <a:pt x="2286" y="763"/>
                </a:lnTo>
                <a:lnTo>
                  <a:pt x="2286" y="572"/>
                </a:lnTo>
                <a:lnTo>
                  <a:pt x="0" y="572"/>
                </a:lnTo>
                <a:lnTo>
                  <a:pt x="0" y="190"/>
                </a:lnTo>
              </a:path>
            </a:pathLst>
          </a:custGeom>
          <a:solidFill>
            <a:srgbClr val="b2b2b2"/>
          </a:solidFill>
          <a:ln>
            <a:solidFill>
              <a:srgbClr val="66666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4"/>
          <p:cNvSpPr/>
          <p:nvPr/>
        </p:nvSpPr>
        <p:spPr>
          <a:xfrm>
            <a:off x="7597440" y="2225160"/>
            <a:ext cx="583200" cy="71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ef413d"/>
                </a:solidFill>
                <a:latin typeface="Arial"/>
                <a:ea typeface="DejaVu Sans"/>
              </a:rPr>
              <a:t>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2" name="CustomShape 5"/>
          <p:cNvSpPr/>
          <p:nvPr/>
        </p:nvSpPr>
        <p:spPr>
          <a:xfrm>
            <a:off x="5220720" y="2832480"/>
            <a:ext cx="1552320" cy="76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3465a4"/>
                </a:solidFill>
                <a:latin typeface="Arial"/>
                <a:ea typeface="DejaVu Sans"/>
              </a:rPr>
              <a:t>Smoking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3" name="CustomShape 6"/>
          <p:cNvSpPr/>
          <p:nvPr/>
        </p:nvSpPr>
        <p:spPr>
          <a:xfrm>
            <a:off x="7359120" y="2832840"/>
            <a:ext cx="1243440" cy="76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ef413d"/>
                </a:solidFill>
                <a:latin typeface="Arial"/>
                <a:ea typeface="DejaVu Sans"/>
              </a:rPr>
              <a:t>Cancer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2"/>
          <a:srcRect l="0" t="7669" r="59467" b="24570"/>
          <a:stretch/>
        </p:blipFill>
        <p:spPr>
          <a:xfrm>
            <a:off x="257760" y="2319120"/>
            <a:ext cx="2408760" cy="2101320"/>
          </a:xfrm>
          <a:prstGeom prst="rect">
            <a:avLst/>
          </a:prstGeom>
          <a:ln w="54720">
            <a:solidFill>
              <a:srgbClr val="3465a4"/>
            </a:solidFill>
            <a:round/>
          </a:ln>
        </p:spPr>
      </p:pic>
      <p:sp>
        <p:nvSpPr>
          <p:cNvPr id="195" name="CustomShape 7"/>
          <p:cNvSpPr/>
          <p:nvPr/>
        </p:nvSpPr>
        <p:spPr>
          <a:xfrm>
            <a:off x="917280" y="3043440"/>
            <a:ext cx="6386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66b3"/>
                </a:solidFill>
                <a:latin typeface="Arial"/>
                <a:ea typeface="DejaVu Sans"/>
              </a:rPr>
              <a:t>28%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6" name="CustomShape 8"/>
          <p:cNvSpPr/>
          <p:nvPr/>
        </p:nvSpPr>
        <p:spPr>
          <a:xfrm>
            <a:off x="1499040" y="3305520"/>
            <a:ext cx="6386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66b3"/>
                </a:solidFill>
                <a:latin typeface="Arial"/>
                <a:ea typeface="DejaVu Sans"/>
              </a:rPr>
              <a:t>4%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7" name="CustomShape 9"/>
          <p:cNvSpPr/>
          <p:nvPr/>
        </p:nvSpPr>
        <p:spPr>
          <a:xfrm>
            <a:off x="238320" y="1931040"/>
            <a:ext cx="278244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66b3"/>
                </a:solidFill>
                <a:latin typeface="Arial"/>
                <a:ea typeface="DejaVu Sans"/>
              </a:rPr>
              <a:t>Daily smokers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3"/>
          <a:srcRect l="0" t="10871" r="64317" b="34764"/>
          <a:stretch/>
        </p:blipFill>
        <p:spPr>
          <a:xfrm>
            <a:off x="2823840" y="2299680"/>
            <a:ext cx="2112480" cy="2112480"/>
          </a:xfrm>
          <a:prstGeom prst="rect">
            <a:avLst/>
          </a:prstGeom>
          <a:ln w="54720">
            <a:solidFill>
              <a:srgbClr val="ef413d"/>
            </a:solidFill>
            <a:round/>
          </a:ln>
        </p:spPr>
      </p:pic>
      <p:sp>
        <p:nvSpPr>
          <p:cNvPr id="199" name="CustomShape 10"/>
          <p:cNvSpPr/>
          <p:nvPr/>
        </p:nvSpPr>
        <p:spPr>
          <a:xfrm>
            <a:off x="1479600" y="3050640"/>
            <a:ext cx="1993680" cy="272880"/>
          </a:xfrm>
          <a:custGeom>
            <a:avLst/>
            <a:gdLst/>
            <a:ahLst/>
            <a:rect l="l" t="t" r="r" b="b"/>
            <a:pathLst>
              <a:path w="5544" h="764">
                <a:moveTo>
                  <a:pt x="0" y="174"/>
                </a:moveTo>
                <a:lnTo>
                  <a:pt x="4609" y="174"/>
                </a:lnTo>
                <a:lnTo>
                  <a:pt x="4609" y="0"/>
                </a:lnTo>
                <a:lnTo>
                  <a:pt x="5543" y="381"/>
                </a:lnTo>
                <a:lnTo>
                  <a:pt x="4609" y="763"/>
                </a:lnTo>
                <a:lnTo>
                  <a:pt x="4609" y="588"/>
                </a:lnTo>
                <a:lnTo>
                  <a:pt x="0" y="588"/>
                </a:lnTo>
                <a:lnTo>
                  <a:pt x="0" y="174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11"/>
          <p:cNvSpPr/>
          <p:nvPr/>
        </p:nvSpPr>
        <p:spPr>
          <a:xfrm>
            <a:off x="2743200" y="1398240"/>
            <a:ext cx="2102040" cy="116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ef413d"/>
                </a:solidFill>
                <a:latin typeface="Arial"/>
                <a:ea typeface="DejaVu Sans"/>
              </a:rPr>
              <a:t>Lung &amp; Bronchus Death Rates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ef413d"/>
                </a:solidFill>
                <a:latin typeface="Arial"/>
                <a:ea typeface="DejaVu Sans"/>
              </a:rPr>
              <a:t>(per 100,000)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1" name="CustomShape 12"/>
          <p:cNvSpPr/>
          <p:nvPr/>
        </p:nvSpPr>
        <p:spPr>
          <a:xfrm>
            <a:off x="1987200" y="3311280"/>
            <a:ext cx="2034720" cy="272880"/>
          </a:xfrm>
          <a:custGeom>
            <a:avLst/>
            <a:gdLst/>
            <a:ahLst/>
            <a:rect l="l" t="t" r="r" b="b"/>
            <a:pathLst>
              <a:path w="5658" h="764">
                <a:moveTo>
                  <a:pt x="0" y="174"/>
                </a:moveTo>
                <a:lnTo>
                  <a:pt x="4703" y="174"/>
                </a:lnTo>
                <a:lnTo>
                  <a:pt x="4703" y="0"/>
                </a:lnTo>
                <a:lnTo>
                  <a:pt x="5657" y="381"/>
                </a:lnTo>
                <a:lnTo>
                  <a:pt x="4703" y="763"/>
                </a:lnTo>
                <a:lnTo>
                  <a:pt x="4703" y="588"/>
                </a:lnTo>
                <a:lnTo>
                  <a:pt x="0" y="588"/>
                </a:lnTo>
                <a:lnTo>
                  <a:pt x="0" y="174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13"/>
          <p:cNvSpPr/>
          <p:nvPr/>
        </p:nvSpPr>
        <p:spPr>
          <a:xfrm>
            <a:off x="3444480" y="2995200"/>
            <a:ext cx="4557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ce181e"/>
                </a:solidFill>
                <a:latin typeface="Arial"/>
                <a:ea typeface="DejaVu Sans"/>
              </a:rPr>
              <a:t>43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CustomShape 14"/>
          <p:cNvSpPr/>
          <p:nvPr/>
        </p:nvSpPr>
        <p:spPr>
          <a:xfrm>
            <a:off x="3954240" y="3266640"/>
            <a:ext cx="6386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ce181e"/>
                </a:solidFill>
                <a:latin typeface="Arial"/>
                <a:ea typeface="DejaVu Sans"/>
              </a:rPr>
              <a:t>19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CustomShape 15"/>
          <p:cNvSpPr/>
          <p:nvPr/>
        </p:nvSpPr>
        <p:spPr>
          <a:xfrm>
            <a:off x="5821200" y="1527120"/>
            <a:ext cx="63648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66b3"/>
                </a:solidFill>
                <a:latin typeface="Arial"/>
                <a:ea typeface="DejaVu Sans"/>
              </a:rPr>
              <a:t>  </a:t>
            </a:r>
            <a:r>
              <a:rPr b="1" lang="en-US" sz="1800" spc="-1" strike="noStrike">
                <a:solidFill>
                  <a:srgbClr val="0066b3"/>
                </a:solidFill>
                <a:latin typeface="Arial"/>
                <a:ea typeface="DejaVu Sans"/>
              </a:rPr>
              <a:t>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66b3"/>
                </a:solidFill>
                <a:latin typeface="Arial"/>
                <a:ea typeface="DejaVu Sans"/>
              </a:rPr>
              <a:t>28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66b3"/>
                </a:solidFill>
                <a:latin typeface="Arial"/>
                <a:ea typeface="DejaVu Sans"/>
              </a:rPr>
              <a:t>  </a:t>
            </a:r>
            <a:r>
              <a:rPr b="1" lang="en-US" sz="1800" spc="-1" strike="noStrike">
                <a:solidFill>
                  <a:srgbClr val="0066b3"/>
                </a:solidFill>
                <a:latin typeface="Arial"/>
                <a:ea typeface="DejaVu Sans"/>
              </a:rPr>
              <a:t>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5" name="CustomShape 16"/>
          <p:cNvSpPr/>
          <p:nvPr/>
        </p:nvSpPr>
        <p:spPr>
          <a:xfrm>
            <a:off x="7650000" y="1527120"/>
            <a:ext cx="43236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ef413d"/>
                </a:solidFill>
                <a:latin typeface="Arial"/>
                <a:ea typeface="DejaVu Sans"/>
              </a:rPr>
              <a:t>2243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ef413d"/>
                </a:solidFill>
                <a:latin typeface="Arial"/>
                <a:ea typeface="DejaVu Sans"/>
              </a:rPr>
              <a:t>19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6" name="CustomShape 17"/>
          <p:cNvSpPr/>
          <p:nvPr/>
        </p:nvSpPr>
        <p:spPr>
          <a:xfrm>
            <a:off x="6309360" y="1527120"/>
            <a:ext cx="1339200" cy="111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666666"/>
                </a:solidFill>
                <a:latin typeface="Arial"/>
                <a:ea typeface="DejaVu Sans"/>
              </a:rPr>
              <a:t>California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666666"/>
                </a:solidFill>
                <a:latin typeface="Arial"/>
                <a:ea typeface="DejaVu Sans"/>
              </a:rPr>
              <a:t>Nevada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666666"/>
                </a:solidFill>
                <a:latin typeface="Arial"/>
                <a:ea typeface="DejaVu Sans"/>
              </a:rPr>
              <a:t>Utah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7" name="CustomShape 18"/>
          <p:cNvSpPr/>
          <p:nvPr/>
        </p:nvSpPr>
        <p:spPr>
          <a:xfrm>
            <a:off x="6309360" y="3283560"/>
            <a:ext cx="1461600" cy="111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666666"/>
                </a:solidFill>
                <a:latin typeface="Arial"/>
                <a:ea typeface="DejaVu Sans"/>
              </a:rPr>
              <a:t>99.98% Correlation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666666"/>
                </a:solidFill>
                <a:latin typeface="Arial"/>
                <a:ea typeface="DejaVu Sans"/>
              </a:rPr>
              <a:t>2% P-value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8" name="CustomShape 19"/>
          <p:cNvSpPr/>
          <p:nvPr/>
        </p:nvSpPr>
        <p:spPr>
          <a:xfrm>
            <a:off x="822960" y="3657600"/>
            <a:ext cx="6386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66b3"/>
                </a:solidFill>
                <a:latin typeface="Arial"/>
                <a:ea typeface="DejaVu Sans"/>
              </a:rPr>
              <a:t>6%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9" name="CustomShape 20"/>
          <p:cNvSpPr/>
          <p:nvPr/>
        </p:nvSpPr>
        <p:spPr>
          <a:xfrm>
            <a:off x="3954240" y="3266640"/>
            <a:ext cx="6386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ce181e"/>
                </a:solidFill>
                <a:latin typeface="Arial"/>
                <a:ea typeface="DejaVu Sans"/>
              </a:rPr>
              <a:t>19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CustomShape 21"/>
          <p:cNvSpPr/>
          <p:nvPr/>
        </p:nvSpPr>
        <p:spPr>
          <a:xfrm>
            <a:off x="3291840" y="3632400"/>
            <a:ext cx="6386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ce181e"/>
                </a:solidFill>
                <a:latin typeface="Arial"/>
                <a:ea typeface="DejaVu Sans"/>
              </a:rPr>
              <a:t>22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 rot="1702800">
            <a:off x="6382080" y="2412720"/>
            <a:ext cx="1145160" cy="229680"/>
          </a:xfrm>
          <a:custGeom>
            <a:avLst/>
            <a:gdLst/>
            <a:ahLst/>
            <a:rect l="l" t="t" r="r" b="b"/>
            <a:pathLst>
              <a:path w="3208" h="645">
                <a:moveTo>
                  <a:pt x="0" y="193"/>
                </a:moveTo>
                <a:lnTo>
                  <a:pt x="2461" y="191"/>
                </a:lnTo>
                <a:lnTo>
                  <a:pt x="2431" y="0"/>
                </a:lnTo>
                <a:lnTo>
                  <a:pt x="3207" y="321"/>
                </a:lnTo>
                <a:lnTo>
                  <a:pt x="2533" y="644"/>
                </a:lnTo>
                <a:lnTo>
                  <a:pt x="2503" y="452"/>
                </a:lnTo>
                <a:lnTo>
                  <a:pt x="42" y="452"/>
                </a:lnTo>
                <a:lnTo>
                  <a:pt x="0" y="193"/>
                </a:lnTo>
              </a:path>
            </a:pathLst>
          </a:custGeom>
          <a:solidFill>
            <a:srgbClr val="72bf44"/>
          </a:solidFill>
          <a:ln>
            <a:solidFill>
              <a:srgbClr val="111111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2"/>
          <p:cNvSpPr/>
          <p:nvPr/>
        </p:nvSpPr>
        <p:spPr>
          <a:xfrm>
            <a:off x="366120" y="0"/>
            <a:ext cx="8227800" cy="119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Arial"/>
                <a:ea typeface="Arial"/>
              </a:rPr>
              <a:t>Trial and Error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4856040" y="1920240"/>
            <a:ext cx="1461600" cy="7848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Trial model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(Hypothesis)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14" name="" descr=""/>
          <p:cNvPicPr/>
          <p:nvPr/>
        </p:nvPicPr>
        <p:blipFill>
          <a:blip r:embed="rId1"/>
          <a:stretch/>
        </p:blipFill>
        <p:spPr>
          <a:xfrm>
            <a:off x="365760" y="2862000"/>
            <a:ext cx="3656160" cy="1481400"/>
          </a:xfrm>
          <a:prstGeom prst="rect">
            <a:avLst/>
          </a:prstGeom>
          <a:ln>
            <a:noFill/>
          </a:ln>
        </p:spPr>
      </p:pic>
      <p:sp>
        <p:nvSpPr>
          <p:cNvPr id="215" name="CustomShape 4"/>
          <p:cNvSpPr/>
          <p:nvPr/>
        </p:nvSpPr>
        <p:spPr>
          <a:xfrm>
            <a:off x="365760" y="2377440"/>
            <a:ext cx="210168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Diabetes data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6" name="CustomShape 5"/>
          <p:cNvSpPr/>
          <p:nvPr/>
        </p:nvSpPr>
        <p:spPr>
          <a:xfrm>
            <a:off x="3438720" y="3227760"/>
            <a:ext cx="547200" cy="181440"/>
          </a:xfrm>
          <a:prstGeom prst="rect">
            <a:avLst/>
          </a:prstGeom>
          <a:noFill/>
          <a:ln w="18360">
            <a:solidFill>
              <a:srgbClr val="ef413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6"/>
          <p:cNvSpPr/>
          <p:nvPr/>
        </p:nvSpPr>
        <p:spPr>
          <a:xfrm>
            <a:off x="3474720" y="2743200"/>
            <a:ext cx="9129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ef413d"/>
                </a:solidFill>
                <a:latin typeface="Arial"/>
                <a:ea typeface="DejaVu Sans"/>
              </a:rPr>
              <a:t>label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CustomShape 7"/>
          <p:cNvSpPr/>
          <p:nvPr/>
        </p:nvSpPr>
        <p:spPr>
          <a:xfrm>
            <a:off x="812880" y="3233520"/>
            <a:ext cx="2568960" cy="181440"/>
          </a:xfrm>
          <a:prstGeom prst="rect">
            <a:avLst/>
          </a:prstGeom>
          <a:noFill/>
          <a:ln w="18360">
            <a:solidFill>
              <a:srgbClr val="729fc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8"/>
          <p:cNvSpPr/>
          <p:nvPr/>
        </p:nvSpPr>
        <p:spPr>
          <a:xfrm>
            <a:off x="822960" y="2659680"/>
            <a:ext cx="2650320" cy="99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729fcf"/>
                </a:solidFill>
                <a:latin typeface="Arial"/>
                <a:ea typeface="DejaVu Sans"/>
              </a:rPr>
              <a:t>features (indicators)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0" name="CustomShape 9"/>
          <p:cNvSpPr/>
          <p:nvPr/>
        </p:nvSpPr>
        <p:spPr>
          <a:xfrm rot="21243600">
            <a:off x="4006440" y="2960640"/>
            <a:ext cx="2477160" cy="288720"/>
          </a:xfrm>
          <a:custGeom>
            <a:avLst/>
            <a:gdLst/>
            <a:ahLst/>
            <a:rect l="l" t="t" r="r" b="b"/>
            <a:pathLst>
              <a:path w="6888" h="808">
                <a:moveTo>
                  <a:pt x="1" y="278"/>
                </a:moveTo>
                <a:lnTo>
                  <a:pt x="6166" y="274"/>
                </a:lnTo>
                <a:lnTo>
                  <a:pt x="6167" y="0"/>
                </a:lnTo>
                <a:lnTo>
                  <a:pt x="6887" y="403"/>
                </a:lnTo>
                <a:lnTo>
                  <a:pt x="6165" y="807"/>
                </a:lnTo>
                <a:lnTo>
                  <a:pt x="6165" y="532"/>
                </a:lnTo>
                <a:lnTo>
                  <a:pt x="0" y="537"/>
                </a:lnTo>
                <a:lnTo>
                  <a:pt x="1" y="278"/>
                </a:lnTo>
              </a:path>
            </a:pathLst>
          </a:custGeom>
          <a:solidFill>
            <a:srgbClr val="ef413d"/>
          </a:solidFill>
          <a:ln>
            <a:solidFill>
              <a:srgbClr val="111111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10"/>
          <p:cNvSpPr/>
          <p:nvPr/>
        </p:nvSpPr>
        <p:spPr>
          <a:xfrm rot="20844600">
            <a:off x="2930040" y="2413800"/>
            <a:ext cx="1861560" cy="245520"/>
          </a:xfrm>
          <a:custGeom>
            <a:avLst/>
            <a:gdLst/>
            <a:ahLst/>
            <a:rect l="l" t="t" r="r" b="b"/>
            <a:pathLst>
              <a:path w="5177" h="687">
                <a:moveTo>
                  <a:pt x="0" y="229"/>
                </a:moveTo>
                <a:lnTo>
                  <a:pt x="4400" y="222"/>
                </a:lnTo>
                <a:lnTo>
                  <a:pt x="4400" y="0"/>
                </a:lnTo>
                <a:lnTo>
                  <a:pt x="5176" y="342"/>
                </a:lnTo>
                <a:lnTo>
                  <a:pt x="4401" y="686"/>
                </a:lnTo>
                <a:lnTo>
                  <a:pt x="4401" y="464"/>
                </a:lnTo>
                <a:lnTo>
                  <a:pt x="0" y="471"/>
                </a:lnTo>
                <a:lnTo>
                  <a:pt x="0" y="229"/>
                </a:lnTo>
              </a:path>
            </a:pathLst>
          </a:custGeom>
          <a:solidFill>
            <a:srgbClr val="729fcf"/>
          </a:solidFill>
          <a:ln>
            <a:solidFill>
              <a:srgbClr val="111111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11"/>
          <p:cNvSpPr/>
          <p:nvPr/>
        </p:nvSpPr>
        <p:spPr>
          <a:xfrm rot="1704000">
            <a:off x="6621120" y="1859040"/>
            <a:ext cx="1533960" cy="70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9353"/>
                </a:solidFill>
                <a:latin typeface="Arial"/>
                <a:ea typeface="DejaVu Sans"/>
              </a:rPr>
              <a:t>predicted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9353"/>
                </a:solidFill>
                <a:latin typeface="Arial"/>
                <a:ea typeface="DejaVu Sans"/>
              </a:rPr>
              <a:t>label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23" name="CustomShape 12"/>
          <p:cNvSpPr/>
          <p:nvPr/>
        </p:nvSpPr>
        <p:spPr>
          <a:xfrm>
            <a:off x="7284960" y="2889360"/>
            <a:ext cx="547200" cy="181440"/>
          </a:xfrm>
          <a:prstGeom prst="rect">
            <a:avLst/>
          </a:prstGeom>
          <a:noFill/>
          <a:ln w="18360">
            <a:solidFill>
              <a:srgbClr val="72bf4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000" rIns="99000" tIns="54000" bIns="54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123.4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4" name="CustomShape 13"/>
          <p:cNvSpPr/>
          <p:nvPr/>
        </p:nvSpPr>
        <p:spPr>
          <a:xfrm>
            <a:off x="6492240" y="2889360"/>
            <a:ext cx="547200" cy="181440"/>
          </a:xfrm>
          <a:prstGeom prst="rect">
            <a:avLst/>
          </a:prstGeom>
          <a:noFill/>
          <a:ln w="18360">
            <a:solidFill>
              <a:srgbClr val="ef413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000" rIns="99000" tIns="54000" bIns="54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151.0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5" name="CustomShape 14"/>
          <p:cNvSpPr/>
          <p:nvPr/>
        </p:nvSpPr>
        <p:spPr>
          <a:xfrm rot="21154200">
            <a:off x="4491000" y="3092040"/>
            <a:ext cx="1918800" cy="76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ef413d"/>
                </a:solidFill>
                <a:latin typeface="Arial"/>
                <a:ea typeface="DejaVu Sans"/>
              </a:rPr>
              <a:t>true label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26" name="CustomShape 15"/>
          <p:cNvSpPr/>
          <p:nvPr/>
        </p:nvSpPr>
        <p:spPr>
          <a:xfrm>
            <a:off x="7027920" y="2797920"/>
            <a:ext cx="25560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7" name="CustomShape 16"/>
          <p:cNvSpPr/>
          <p:nvPr/>
        </p:nvSpPr>
        <p:spPr>
          <a:xfrm>
            <a:off x="7863840" y="2817360"/>
            <a:ext cx="31356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=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8" name="CustomShape 17"/>
          <p:cNvSpPr/>
          <p:nvPr/>
        </p:nvSpPr>
        <p:spPr>
          <a:xfrm>
            <a:off x="8066160" y="2889360"/>
            <a:ext cx="547200" cy="181440"/>
          </a:xfrm>
          <a:prstGeom prst="rect">
            <a:avLst/>
          </a:prstGeom>
          <a:noFill/>
          <a:ln w="18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000" rIns="99000" tIns="54000" bIns="54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27.6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9" name="CustomShape 18"/>
          <p:cNvSpPr/>
          <p:nvPr/>
        </p:nvSpPr>
        <p:spPr>
          <a:xfrm>
            <a:off x="7955280" y="2545920"/>
            <a:ext cx="9129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Error</a:t>
            </a:r>
            <a:endParaRPr b="0" lang="en-US" sz="1600" spc="-1" strike="noStrike">
              <a:latin typeface="Arial"/>
            </a:endParaRPr>
          </a:p>
        </p:txBody>
      </p:sp>
      <p:grpSp>
        <p:nvGrpSpPr>
          <p:cNvPr id="230" name="Group 19"/>
          <p:cNvGrpSpPr/>
          <p:nvPr/>
        </p:nvGrpSpPr>
        <p:grpSpPr>
          <a:xfrm>
            <a:off x="5373000" y="640440"/>
            <a:ext cx="3107520" cy="1904400"/>
            <a:chOff x="5373000" y="640440"/>
            <a:chExt cx="3107520" cy="1904400"/>
          </a:xfrm>
        </p:grpSpPr>
        <p:sp>
          <p:nvSpPr>
            <p:cNvPr id="231" name="CustomShape 20"/>
            <p:cNvSpPr/>
            <p:nvPr/>
          </p:nvSpPr>
          <p:spPr>
            <a:xfrm>
              <a:off x="5373000" y="640440"/>
              <a:ext cx="3107520" cy="1187280"/>
            </a:xfrm>
            <a:custGeom>
              <a:avLst/>
              <a:gdLst/>
              <a:ahLst/>
              <a:rect l="l" t="t" r="r" b="b"/>
              <a:pathLst>
                <a:path w="9709" h="2383">
                  <a:moveTo>
                    <a:pt x="2433" y="1699"/>
                  </a:moveTo>
                  <a:lnTo>
                    <a:pt x="2430" y="1643"/>
                  </a:lnTo>
                  <a:lnTo>
                    <a:pt x="2435" y="1586"/>
                  </a:lnTo>
                  <a:lnTo>
                    <a:pt x="2447" y="1530"/>
                  </a:lnTo>
                  <a:lnTo>
                    <a:pt x="2467" y="1474"/>
                  </a:lnTo>
                  <a:lnTo>
                    <a:pt x="2493" y="1418"/>
                  </a:lnTo>
                  <a:lnTo>
                    <a:pt x="2527" y="1363"/>
                  </a:lnTo>
                  <a:lnTo>
                    <a:pt x="2569" y="1308"/>
                  </a:lnTo>
                  <a:lnTo>
                    <a:pt x="2617" y="1255"/>
                  </a:lnTo>
                  <a:lnTo>
                    <a:pt x="2672" y="1202"/>
                  </a:lnTo>
                  <a:lnTo>
                    <a:pt x="2734" y="1151"/>
                  </a:lnTo>
                  <a:lnTo>
                    <a:pt x="2803" y="1101"/>
                  </a:lnTo>
                  <a:lnTo>
                    <a:pt x="2878" y="1052"/>
                  </a:lnTo>
                  <a:lnTo>
                    <a:pt x="2960" y="1005"/>
                  </a:lnTo>
                  <a:lnTo>
                    <a:pt x="3047" y="959"/>
                  </a:lnTo>
                  <a:lnTo>
                    <a:pt x="3141" y="915"/>
                  </a:lnTo>
                  <a:lnTo>
                    <a:pt x="3240" y="873"/>
                  </a:lnTo>
                  <a:lnTo>
                    <a:pt x="3344" y="833"/>
                  </a:lnTo>
                  <a:lnTo>
                    <a:pt x="3454" y="794"/>
                  </a:lnTo>
                  <a:lnTo>
                    <a:pt x="3568" y="758"/>
                  </a:lnTo>
                  <a:lnTo>
                    <a:pt x="3687" y="725"/>
                  </a:lnTo>
                  <a:lnTo>
                    <a:pt x="3810" y="693"/>
                  </a:lnTo>
                  <a:lnTo>
                    <a:pt x="3937" y="664"/>
                  </a:lnTo>
                  <a:lnTo>
                    <a:pt x="4068" y="638"/>
                  </a:lnTo>
                  <a:lnTo>
                    <a:pt x="4202" y="614"/>
                  </a:lnTo>
                  <a:lnTo>
                    <a:pt x="4339" y="592"/>
                  </a:lnTo>
                  <a:lnTo>
                    <a:pt x="4479" y="573"/>
                  </a:lnTo>
                  <a:lnTo>
                    <a:pt x="4621" y="557"/>
                  </a:lnTo>
                  <a:lnTo>
                    <a:pt x="4765" y="544"/>
                  </a:lnTo>
                  <a:lnTo>
                    <a:pt x="4910" y="533"/>
                  </a:lnTo>
                  <a:lnTo>
                    <a:pt x="5057" y="525"/>
                  </a:lnTo>
                  <a:lnTo>
                    <a:pt x="5205" y="520"/>
                  </a:lnTo>
                  <a:lnTo>
                    <a:pt x="5353" y="518"/>
                  </a:lnTo>
                  <a:lnTo>
                    <a:pt x="5501" y="519"/>
                  </a:lnTo>
                  <a:lnTo>
                    <a:pt x="5649" y="522"/>
                  </a:lnTo>
                  <a:lnTo>
                    <a:pt x="5796" y="529"/>
                  </a:lnTo>
                  <a:lnTo>
                    <a:pt x="5942" y="538"/>
                  </a:lnTo>
                  <a:lnTo>
                    <a:pt x="6087" y="550"/>
                  </a:lnTo>
                  <a:lnTo>
                    <a:pt x="6230" y="564"/>
                  </a:lnTo>
                  <a:lnTo>
                    <a:pt x="6371" y="581"/>
                  </a:lnTo>
                  <a:lnTo>
                    <a:pt x="6510" y="602"/>
                  </a:lnTo>
                  <a:lnTo>
                    <a:pt x="6645" y="624"/>
                  </a:lnTo>
                  <a:lnTo>
                    <a:pt x="6778" y="649"/>
                  </a:lnTo>
                  <a:lnTo>
                    <a:pt x="6907" y="677"/>
                  </a:lnTo>
                  <a:lnTo>
                    <a:pt x="7032" y="707"/>
                  </a:lnTo>
                  <a:lnTo>
                    <a:pt x="7154" y="740"/>
                  </a:lnTo>
                  <a:lnTo>
                    <a:pt x="7271" y="775"/>
                  </a:lnTo>
                  <a:lnTo>
                    <a:pt x="7383" y="812"/>
                  </a:lnTo>
                  <a:lnTo>
                    <a:pt x="7490" y="851"/>
                  </a:lnTo>
                  <a:lnTo>
                    <a:pt x="7592" y="892"/>
                  </a:lnTo>
                  <a:lnTo>
                    <a:pt x="7689" y="935"/>
                  </a:lnTo>
                  <a:lnTo>
                    <a:pt x="7779" y="979"/>
                  </a:lnTo>
                  <a:lnTo>
                    <a:pt x="7864" y="1026"/>
                  </a:lnTo>
                  <a:lnTo>
                    <a:pt x="7943" y="1074"/>
                  </a:lnTo>
                  <a:lnTo>
                    <a:pt x="8015" y="1123"/>
                  </a:lnTo>
                  <a:lnTo>
                    <a:pt x="8081" y="1174"/>
                  </a:lnTo>
                  <a:lnTo>
                    <a:pt x="8140" y="1226"/>
                  </a:lnTo>
                  <a:lnTo>
                    <a:pt x="8192" y="1279"/>
                  </a:lnTo>
                  <a:lnTo>
                    <a:pt x="8237" y="1333"/>
                  </a:lnTo>
                  <a:lnTo>
                    <a:pt x="8275" y="1388"/>
                  </a:lnTo>
                  <a:lnTo>
                    <a:pt x="8306" y="1443"/>
                  </a:lnTo>
                  <a:lnTo>
                    <a:pt x="8329" y="1499"/>
                  </a:lnTo>
                  <a:lnTo>
                    <a:pt x="8345" y="1555"/>
                  </a:lnTo>
                  <a:lnTo>
                    <a:pt x="8354" y="1612"/>
                  </a:lnTo>
                  <a:lnTo>
                    <a:pt x="9708" y="1594"/>
                  </a:lnTo>
                  <a:lnTo>
                    <a:pt x="9696" y="1512"/>
                  </a:lnTo>
                  <a:lnTo>
                    <a:pt x="9672" y="1430"/>
                  </a:lnTo>
                  <a:lnTo>
                    <a:pt x="9638" y="1348"/>
                  </a:lnTo>
                  <a:lnTo>
                    <a:pt x="9593" y="1267"/>
                  </a:lnTo>
                  <a:lnTo>
                    <a:pt x="9537" y="1188"/>
                  </a:lnTo>
                  <a:lnTo>
                    <a:pt x="9472" y="1109"/>
                  </a:lnTo>
                  <a:lnTo>
                    <a:pt x="9396" y="1032"/>
                  </a:lnTo>
                  <a:lnTo>
                    <a:pt x="9310" y="956"/>
                  </a:lnTo>
                  <a:lnTo>
                    <a:pt x="9214" y="882"/>
                  </a:lnTo>
                  <a:lnTo>
                    <a:pt x="9109" y="810"/>
                  </a:lnTo>
                  <a:lnTo>
                    <a:pt x="8994" y="740"/>
                  </a:lnTo>
                  <a:lnTo>
                    <a:pt x="8870" y="672"/>
                  </a:lnTo>
                  <a:lnTo>
                    <a:pt x="8738" y="607"/>
                  </a:lnTo>
                  <a:lnTo>
                    <a:pt x="8598" y="544"/>
                  </a:lnTo>
                  <a:lnTo>
                    <a:pt x="8449" y="485"/>
                  </a:lnTo>
                  <a:lnTo>
                    <a:pt x="8293" y="428"/>
                  </a:lnTo>
                  <a:lnTo>
                    <a:pt x="8129" y="374"/>
                  </a:lnTo>
                  <a:lnTo>
                    <a:pt x="7959" y="323"/>
                  </a:lnTo>
                  <a:lnTo>
                    <a:pt x="7782" y="276"/>
                  </a:lnTo>
                  <a:lnTo>
                    <a:pt x="7599" y="232"/>
                  </a:lnTo>
                  <a:lnTo>
                    <a:pt x="7411" y="191"/>
                  </a:lnTo>
                  <a:lnTo>
                    <a:pt x="7218" y="155"/>
                  </a:lnTo>
                  <a:lnTo>
                    <a:pt x="7020" y="122"/>
                  </a:lnTo>
                  <a:lnTo>
                    <a:pt x="6818" y="92"/>
                  </a:lnTo>
                  <a:lnTo>
                    <a:pt x="6612" y="67"/>
                  </a:lnTo>
                  <a:lnTo>
                    <a:pt x="6404" y="46"/>
                  </a:lnTo>
                  <a:lnTo>
                    <a:pt x="6193" y="29"/>
                  </a:lnTo>
                  <a:lnTo>
                    <a:pt x="5979" y="15"/>
                  </a:lnTo>
                  <a:lnTo>
                    <a:pt x="5765" y="6"/>
                  </a:lnTo>
                  <a:lnTo>
                    <a:pt x="5549" y="1"/>
                  </a:lnTo>
                  <a:lnTo>
                    <a:pt x="5334" y="0"/>
                  </a:lnTo>
                  <a:lnTo>
                    <a:pt x="5118" y="3"/>
                  </a:lnTo>
                  <a:lnTo>
                    <a:pt x="4903" y="11"/>
                  </a:lnTo>
                  <a:lnTo>
                    <a:pt x="4689" y="22"/>
                  </a:lnTo>
                  <a:lnTo>
                    <a:pt x="4477" y="38"/>
                  </a:lnTo>
                  <a:lnTo>
                    <a:pt x="4267" y="57"/>
                  </a:lnTo>
                  <a:lnTo>
                    <a:pt x="4060" y="81"/>
                  </a:lnTo>
                  <a:lnTo>
                    <a:pt x="3857" y="108"/>
                  </a:lnTo>
                  <a:lnTo>
                    <a:pt x="3657" y="139"/>
                  </a:lnTo>
                  <a:lnTo>
                    <a:pt x="3461" y="174"/>
                  </a:lnTo>
                  <a:lnTo>
                    <a:pt x="3271" y="213"/>
                  </a:lnTo>
                  <a:lnTo>
                    <a:pt x="3086" y="256"/>
                  </a:lnTo>
                  <a:lnTo>
                    <a:pt x="2906" y="301"/>
                  </a:lnTo>
                  <a:lnTo>
                    <a:pt x="2733" y="351"/>
                  </a:lnTo>
                  <a:lnTo>
                    <a:pt x="2566" y="403"/>
                  </a:lnTo>
                  <a:lnTo>
                    <a:pt x="2406" y="459"/>
                  </a:lnTo>
                  <a:lnTo>
                    <a:pt x="2254" y="517"/>
                  </a:lnTo>
                  <a:lnTo>
                    <a:pt x="2110" y="579"/>
                  </a:lnTo>
                  <a:lnTo>
                    <a:pt x="1974" y="643"/>
                  </a:lnTo>
                  <a:lnTo>
                    <a:pt x="1846" y="709"/>
                  </a:lnTo>
                  <a:lnTo>
                    <a:pt x="1728" y="778"/>
                  </a:lnTo>
                  <a:lnTo>
                    <a:pt x="1618" y="849"/>
                  </a:lnTo>
                  <a:lnTo>
                    <a:pt x="1518" y="922"/>
                  </a:lnTo>
                  <a:lnTo>
                    <a:pt x="1428" y="997"/>
                  </a:lnTo>
                  <a:lnTo>
                    <a:pt x="1347" y="1074"/>
                  </a:lnTo>
                  <a:lnTo>
                    <a:pt x="1277" y="1152"/>
                  </a:lnTo>
                  <a:lnTo>
                    <a:pt x="1217" y="1231"/>
                  </a:lnTo>
                  <a:lnTo>
                    <a:pt x="1167" y="1312"/>
                  </a:lnTo>
                  <a:lnTo>
                    <a:pt x="1128" y="1393"/>
                  </a:lnTo>
                  <a:lnTo>
                    <a:pt x="1100" y="1475"/>
                  </a:lnTo>
                  <a:lnTo>
                    <a:pt x="1082" y="1557"/>
                  </a:lnTo>
                  <a:lnTo>
                    <a:pt x="1075" y="1639"/>
                  </a:lnTo>
                  <a:lnTo>
                    <a:pt x="1079" y="1722"/>
                  </a:lnTo>
                  <a:lnTo>
                    <a:pt x="0" y="1739"/>
                  </a:lnTo>
                  <a:lnTo>
                    <a:pt x="1831" y="2382"/>
                  </a:lnTo>
                  <a:lnTo>
                    <a:pt x="3511" y="1682"/>
                  </a:lnTo>
                  <a:lnTo>
                    <a:pt x="2433" y="1699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" name="CustomShape 21"/>
            <p:cNvSpPr/>
            <p:nvPr/>
          </p:nvSpPr>
          <p:spPr>
            <a:xfrm>
              <a:off x="8024400" y="1371600"/>
              <a:ext cx="456120" cy="117324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457200" y="0"/>
            <a:ext cx="8227800" cy="119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Calibri"/>
                <a:ea typeface="Arial"/>
              </a:rPr>
              <a:t>Data science on “statistics”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234" name="" descr=""/>
          <p:cNvPicPr/>
          <p:nvPr/>
        </p:nvPicPr>
        <p:blipFill>
          <a:blip r:embed="rId1"/>
          <a:srcRect l="17754" t="0" r="0" b="0"/>
          <a:stretch/>
        </p:blipFill>
        <p:spPr>
          <a:xfrm>
            <a:off x="548640" y="1097280"/>
            <a:ext cx="8469360" cy="3564720"/>
          </a:xfrm>
          <a:prstGeom prst="rect">
            <a:avLst/>
          </a:prstGeom>
          <a:ln>
            <a:noFill/>
          </a:ln>
        </p:spPr>
      </p:pic>
      <p:sp>
        <p:nvSpPr>
          <p:cNvPr id="235" name="CustomShape 2"/>
          <p:cNvSpPr/>
          <p:nvPr/>
        </p:nvSpPr>
        <p:spPr>
          <a:xfrm>
            <a:off x="2702520" y="4591080"/>
            <a:ext cx="360540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books.google.com/ngrams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457200" y="0"/>
            <a:ext cx="8227800" cy="119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ts val="5800"/>
              </a:lnSpc>
            </a:pPr>
            <a:r>
              <a:rPr b="1" lang="en-US" sz="3000" spc="-1" strike="noStrike">
                <a:solidFill>
                  <a:srgbClr val="184da3"/>
                </a:solidFill>
                <a:latin typeface="Calibri"/>
                <a:ea typeface="Arial"/>
              </a:rPr>
              <a:t>Statistics about “data science”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37" name="CustomShape 2"/>
          <p:cNvSpPr/>
          <p:nvPr/>
        </p:nvSpPr>
        <p:spPr>
          <a:xfrm>
            <a:off x="2651760" y="4297680"/>
            <a:ext cx="360540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books.google.com/ngrams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2"/>
          <a:stretch/>
        </p:blipFill>
        <p:spPr>
          <a:xfrm>
            <a:off x="548640" y="1280160"/>
            <a:ext cx="8344800" cy="2932920"/>
          </a:xfrm>
          <a:prstGeom prst="rect">
            <a:avLst/>
          </a:prstGeom>
          <a:ln>
            <a:noFill/>
          </a:ln>
        </p:spPr>
      </p:pic>
      <p:sp>
        <p:nvSpPr>
          <p:cNvPr id="239" name="Line 3"/>
          <p:cNvSpPr/>
          <p:nvPr/>
        </p:nvSpPr>
        <p:spPr>
          <a:xfrm>
            <a:off x="2468880" y="2834640"/>
            <a:ext cx="731520" cy="1097280"/>
          </a:xfrm>
          <a:prstGeom prst="line">
            <a:avLst/>
          </a:prstGeom>
          <a:ln w="54720">
            <a:solidFill>
              <a:srgbClr val="f5822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4"/>
          <p:cNvSpPr/>
          <p:nvPr/>
        </p:nvSpPr>
        <p:spPr>
          <a:xfrm>
            <a:off x="1737360" y="2091960"/>
            <a:ext cx="1553040" cy="924120"/>
          </a:xfrm>
          <a:prstGeom prst="rect">
            <a:avLst/>
          </a:prstGeom>
          <a:solidFill>
            <a:srgbClr val="f5822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ff"/>
                </a:solidFill>
                <a:uFillTx/>
                <a:latin typeface="Arial Black"/>
                <a:ea typeface="DejaVu Sans"/>
                <a:hlinkClick r:id="rId3"/>
              </a:rPr>
              <a:t>Peter Naur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datalogy”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 science”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12158</TotalTime>
  <Application>LibreOffice/6.0.5.2$MacOSX_X86_64 LibreOffice_project/54c8cbb85f300ac59db32fe8a675ff7683cd5a16</Application>
  <Company>UC San Diego Extension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2017-03-09T17:29:36Z</dcterms:created>
  <dc:creator>Juanita LaHaye</dc:creator>
  <dc:description/>
  <dc:language>en-US</dc:language>
  <cp:lastModifiedBy/>
  <dcterms:modified xsi:type="dcterms:W3CDTF">2019-08-29T23:21:18Z</dcterms:modified>
  <cp:revision>410</cp:revision>
  <dc:subject/>
  <dc:title>UC San Diego Extension Overview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UC San Diego Extension</vt:lpwstr>
  </property>
  <property fmtid="{D5CDD505-2E9C-101B-9397-08002B2CF9AE}" pid="4" name="ContentTypeId">
    <vt:lpwstr>0x01010024DF6829C4779C4599C6FD5A8B2371C6</vt:lpwstr>
  </property>
  <property fmtid="{D5CDD505-2E9C-101B-9397-08002B2CF9AE}" pid="5" name="HiddenSlides">
    <vt:i4>0</vt:i4>
  </property>
  <property fmtid="{D5CDD505-2E9C-101B-9397-08002B2CF9AE}" pid="6" name="HyperlinksChanged">
    <vt:bool>0</vt:bool>
  </property>
  <property fmtid="{D5CDD505-2E9C-101B-9397-08002B2CF9AE}" pid="7" name="LinksUpToDate">
    <vt:bool>0</vt:bool>
  </property>
  <property fmtid="{D5CDD505-2E9C-101B-9397-08002B2CF9AE}" pid="8" name="MMClips">
    <vt:i4>0</vt:i4>
  </property>
  <property fmtid="{D5CDD505-2E9C-101B-9397-08002B2CF9AE}" pid="9" name="Notes">
    <vt:i4>20</vt:i4>
  </property>
  <property fmtid="{D5CDD505-2E9C-101B-9397-08002B2CF9AE}" pid="10" name="PresentationFormat">
    <vt:lpwstr>On-screen Show (16:9)</vt:lpwstr>
  </property>
  <property fmtid="{D5CDD505-2E9C-101B-9397-08002B2CF9AE}" pid="11" name="ScaleCrop">
    <vt:bool>0</vt:bool>
  </property>
  <property fmtid="{D5CDD505-2E9C-101B-9397-08002B2CF9AE}" pid="12" name="ShareDoc">
    <vt:bool>0</vt:bool>
  </property>
  <property fmtid="{D5CDD505-2E9C-101B-9397-08002B2CF9AE}" pid="13" name="Slides">
    <vt:i4>29</vt:i4>
  </property>
</Properties>
</file>